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7" r:id="rId2"/>
    <p:sldId id="268" r:id="rId3"/>
    <p:sldId id="273" r:id="rId4"/>
    <p:sldId id="258" r:id="rId5"/>
    <p:sldId id="260" r:id="rId6"/>
    <p:sldId id="261" r:id="rId7"/>
    <p:sldId id="266" r:id="rId8"/>
    <p:sldId id="269" r:id="rId9"/>
    <p:sldId id="272" r:id="rId10"/>
    <p:sldId id="274" r:id="rId11"/>
    <p:sldId id="275" r:id="rId12"/>
    <p:sldId id="276" r:id="rId13"/>
    <p:sldId id="277" r:id="rId14"/>
    <p:sldId id="278" r:id="rId15"/>
    <p:sldId id="279" r:id="rId16"/>
    <p:sldId id="280" r:id="rId17"/>
    <p:sldId id="281" r:id="rId18"/>
    <p:sldId id="28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25E"/>
    <a:srgbClr val="2109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191" autoAdjust="0"/>
    <p:restoredTop sz="94660"/>
  </p:normalViewPr>
  <p:slideViewPr>
    <p:cSldViewPr snapToGrid="0">
      <p:cViewPr varScale="1">
        <p:scale>
          <a:sx n="70" d="100"/>
          <a:sy n="70" d="100"/>
        </p:scale>
        <p:origin x="77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7A5AF-70EA-4E9A-97BA-5F05791BC351}" type="datetimeFigureOut">
              <a:rPr lang="en-US" smtClean="0"/>
              <a:t>8/13/2021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96EED-8416-482D-82AC-48AB025FDA16}" type="slidenum">
              <a:rPr lang="en-US" smtClean="0"/>
              <a:t>‹#›</a:t>
            </a:fld>
            <a:endParaRPr lang="en-US"/>
          </a:p>
        </p:txBody>
      </p:sp>
    </p:spTree>
    <p:extLst>
      <p:ext uri="{BB962C8B-B14F-4D97-AF65-F5344CB8AC3E}">
        <p14:creationId xmlns:p14="http://schemas.microsoft.com/office/powerpoint/2010/main" val="3162371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Health comprehension is defined as "the ways in which people have the responsibility to generate, operation, converse, and recognize health knowledge and services improve health outcomes </a:t>
            </a:r>
            <a:r>
              <a:rPr lang="en-US" dirty="0" err="1" smtClean="0"/>
              <a:t>judgements</a:t>
            </a:r>
            <a:r>
              <a:rPr lang="en-US" dirty="0" smtClean="0"/>
              <a:t>, according to Segment 5002 of the Affordable Care Act of 2010. In dentistry, medical literacy is defined as the individual's ability to receive, interpret, and understand fundamental health - related information required to make acceptable oral reproductive choices. In the United States, inadequate reading comprehension are a better determinant of health than aging, wealth, work status, socioeconomic status, or ethnicity group.</a:t>
            </a:r>
          </a:p>
          <a:p>
            <a:r>
              <a:rPr lang="en-US" dirty="0" smtClean="0"/>
              <a:t>The cost of poor health literacy in the United States say to be about $100 and $200 hundred million each year. </a:t>
            </a:r>
            <a:endParaRPr lang="en-US" dirty="0"/>
          </a:p>
        </p:txBody>
      </p:sp>
      <p:sp>
        <p:nvSpPr>
          <p:cNvPr id="4" name="Slide Number Placeholder 3"/>
          <p:cNvSpPr>
            <a:spLocks noGrp="1"/>
          </p:cNvSpPr>
          <p:nvPr>
            <p:ph type="sldNum" sz="quarter" idx="10"/>
          </p:nvPr>
        </p:nvSpPr>
        <p:spPr/>
        <p:txBody>
          <a:bodyPr/>
          <a:lstStyle/>
          <a:p>
            <a:fld id="{09796EED-8416-482D-82AC-48AB025FDA16}" type="slidenum">
              <a:rPr lang="en-US" smtClean="0"/>
              <a:t>4</a:t>
            </a:fld>
            <a:endParaRPr lang="en-US"/>
          </a:p>
        </p:txBody>
      </p:sp>
    </p:spTree>
    <p:extLst>
      <p:ext uri="{BB962C8B-B14F-4D97-AF65-F5344CB8AC3E}">
        <p14:creationId xmlns:p14="http://schemas.microsoft.com/office/powerpoint/2010/main" val="3404596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already indicated tax benefit for purchasing insurance coverage improves the likelihood of purchasing medical insurance.</a:t>
            </a:r>
          </a:p>
          <a:p>
            <a:r>
              <a:rPr lang="en-US" dirty="0" smtClean="0"/>
              <a:t>Moreover, having a progressive tax system structure means that those with higher incomes will purchase more healthcare. Medical insurance has the primary impact of lowering out and cost of health treatments.</a:t>
            </a:r>
          </a:p>
          <a:p>
            <a:r>
              <a:rPr lang="en-US" dirty="0" smtClean="0"/>
              <a:t>People generate wealth up until the point in which the item's potential profit equals the worth of the materials sacrificed.</a:t>
            </a:r>
          </a:p>
          <a:p>
            <a:r>
              <a:rPr lang="en-US" dirty="0" smtClean="0"/>
              <a:t>In the lack of health insurance, a customer may be charged $60 for a doctor's appointment.</a:t>
            </a:r>
            <a:r>
              <a:rPr lang="en-US" baseline="0" dirty="0" smtClean="0"/>
              <a:t> </a:t>
            </a:r>
            <a:r>
              <a:rPr lang="en-US" dirty="0" smtClean="0"/>
              <a:t>With insurance, the buyer is only accountable for a tiny amount of the cost. The disparity among producers and consumers not only causes delays in satisfying patients' requirements, and it can also be costly and wasteful in the economy.</a:t>
            </a:r>
          </a:p>
          <a:p>
            <a:r>
              <a:rPr lang="en-US" dirty="0" smtClean="0"/>
              <a:t>Many wellbeing organizations have discovered that consumption is not truly unquenchable, but rather foreseeable. </a:t>
            </a:r>
            <a:endParaRPr lang="en-US" dirty="0"/>
          </a:p>
        </p:txBody>
      </p:sp>
      <p:sp>
        <p:nvSpPr>
          <p:cNvPr id="4" name="Slide Number Placeholder 3"/>
          <p:cNvSpPr>
            <a:spLocks noGrp="1"/>
          </p:cNvSpPr>
          <p:nvPr>
            <p:ph type="sldNum" sz="quarter" idx="10"/>
          </p:nvPr>
        </p:nvSpPr>
        <p:spPr/>
        <p:txBody>
          <a:bodyPr/>
          <a:lstStyle/>
          <a:p>
            <a:fld id="{09796EED-8416-482D-82AC-48AB025FDA16}" type="slidenum">
              <a:rPr lang="en-US" smtClean="0"/>
              <a:t>17</a:t>
            </a:fld>
            <a:endParaRPr lang="en-US"/>
          </a:p>
        </p:txBody>
      </p:sp>
    </p:spTree>
    <p:extLst>
      <p:ext uri="{BB962C8B-B14F-4D97-AF65-F5344CB8AC3E}">
        <p14:creationId xmlns:p14="http://schemas.microsoft.com/office/powerpoint/2010/main" val="799711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Oral hygiene fluency is defined by the American Dental Association (ADA) as the ability of individuals to access, interpret, and understand fundamental health care services require to produce optimal oral health choices.</a:t>
            </a:r>
            <a:r>
              <a:rPr lang="en-US" baseline="0" dirty="0" smtClean="0"/>
              <a:t> </a:t>
            </a:r>
            <a:r>
              <a:rPr lang="en-US" dirty="0" smtClean="0"/>
              <a:t>It also emphasizes that people who have improved their mental health are responsible people of their own wellness. </a:t>
            </a:r>
            <a:r>
              <a:rPr lang="en-US" baseline="0" dirty="0" smtClean="0"/>
              <a:t>Straightforward communication with patients and confirmation of understanding can help to promote patient outcomes and reduce the chance of misinterpretation.</a:t>
            </a:r>
          </a:p>
          <a:p>
            <a:r>
              <a:rPr lang="en-US" baseline="0" dirty="0" smtClean="0"/>
              <a:t>You can help patients enhance their oral hygiene by implementing tactics that make the dentist office and medical system more user-friendly. </a:t>
            </a:r>
            <a:endParaRPr lang="en-US" dirty="0" smtClean="0"/>
          </a:p>
        </p:txBody>
      </p:sp>
      <p:sp>
        <p:nvSpPr>
          <p:cNvPr id="4" name="Slide Number Placeholder 3"/>
          <p:cNvSpPr>
            <a:spLocks noGrp="1"/>
          </p:cNvSpPr>
          <p:nvPr>
            <p:ph type="sldNum" sz="quarter" idx="10"/>
          </p:nvPr>
        </p:nvSpPr>
        <p:spPr/>
        <p:txBody>
          <a:bodyPr/>
          <a:lstStyle/>
          <a:p>
            <a:fld id="{09796EED-8416-482D-82AC-48AB025FDA16}" type="slidenum">
              <a:rPr lang="en-US" smtClean="0"/>
              <a:t>6</a:t>
            </a:fld>
            <a:endParaRPr lang="en-US"/>
          </a:p>
        </p:txBody>
      </p:sp>
    </p:spTree>
    <p:extLst>
      <p:ext uri="{BB962C8B-B14F-4D97-AF65-F5344CB8AC3E}">
        <p14:creationId xmlns:p14="http://schemas.microsoft.com/office/powerpoint/2010/main" val="2981400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Knowledge merely, according to studies, does not transfer into value, which leads to health literacy and improving patient consequences.</a:t>
            </a:r>
          </a:p>
          <a:p>
            <a:r>
              <a:rPr lang="en-US" dirty="0" smtClean="0"/>
              <a:t>Individuals must realize and respond on their want of medical healthcare, in both self-care at homes and through frequent trips to their hygienist a dental homes as a consequence of a combination of healthcare and social awareness. Individuals can use health promotion to help them translate their health knowledge into beneficial behaviors and lifestyles.</a:t>
            </a:r>
            <a:r>
              <a:rPr lang="en-US" baseline="0" dirty="0" smtClean="0"/>
              <a:t> </a:t>
            </a:r>
            <a:r>
              <a:rPr lang="en-US" dirty="0" smtClean="0"/>
              <a:t>Health promotion initiatives should target a wide range of factors that have the potential to influence health, such as the social, economic, and structural settings, as well as public and municipal policy.</a:t>
            </a:r>
            <a:r>
              <a:rPr lang="en-US" baseline="0" dirty="0" smtClean="0"/>
              <a:t> </a:t>
            </a:r>
            <a:r>
              <a:rPr lang="en-US" dirty="0" smtClean="0"/>
              <a:t>The goal is to boost the community's capability on a daily basis. In addition to oral health education, interventions would include adapting material to fit the requirements of certain groups, active participation by participants, direct contact with services, and active learning strategies. </a:t>
            </a:r>
            <a:endParaRPr lang="en-US" dirty="0"/>
          </a:p>
        </p:txBody>
      </p:sp>
      <p:sp>
        <p:nvSpPr>
          <p:cNvPr id="4" name="Slide Number Placeholder 3"/>
          <p:cNvSpPr>
            <a:spLocks noGrp="1"/>
          </p:cNvSpPr>
          <p:nvPr>
            <p:ph type="sldNum" sz="quarter" idx="10"/>
          </p:nvPr>
        </p:nvSpPr>
        <p:spPr/>
        <p:txBody>
          <a:bodyPr/>
          <a:lstStyle/>
          <a:p>
            <a:fld id="{09796EED-8416-482D-82AC-48AB025FDA16}" type="slidenum">
              <a:rPr lang="en-US" smtClean="0"/>
              <a:t>7</a:t>
            </a:fld>
            <a:endParaRPr lang="en-US"/>
          </a:p>
        </p:txBody>
      </p:sp>
    </p:spTree>
    <p:extLst>
      <p:ext uri="{BB962C8B-B14F-4D97-AF65-F5344CB8AC3E}">
        <p14:creationId xmlns:p14="http://schemas.microsoft.com/office/powerpoint/2010/main" val="30382924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American Dental Association (AGD) thinks that the general doctor's role, in collaboration with the healthcare team, is critical in enhancing oral access to healthcare and adoption.</a:t>
            </a:r>
          </a:p>
          <a:p>
            <a:endParaRPr lang="en-US" dirty="0" smtClean="0"/>
          </a:p>
          <a:p>
            <a:r>
              <a:rPr lang="en-US" dirty="0" smtClean="0"/>
              <a:t>Equally vital for every person to know the importance of his or her individual oral hygiene and to put that knowledge into practice. </a:t>
            </a:r>
            <a:endParaRPr lang="en-US" dirty="0"/>
          </a:p>
        </p:txBody>
      </p:sp>
      <p:sp>
        <p:nvSpPr>
          <p:cNvPr id="4" name="Slide Number Placeholder 3"/>
          <p:cNvSpPr>
            <a:spLocks noGrp="1"/>
          </p:cNvSpPr>
          <p:nvPr>
            <p:ph type="sldNum" sz="quarter" idx="10"/>
          </p:nvPr>
        </p:nvSpPr>
        <p:spPr/>
        <p:txBody>
          <a:bodyPr/>
          <a:lstStyle/>
          <a:p>
            <a:fld id="{09796EED-8416-482D-82AC-48AB025FDA16}" type="slidenum">
              <a:rPr lang="en-US" smtClean="0"/>
              <a:t>8</a:t>
            </a:fld>
            <a:endParaRPr lang="en-US"/>
          </a:p>
        </p:txBody>
      </p:sp>
    </p:spTree>
    <p:extLst>
      <p:ext uri="{BB962C8B-B14F-4D97-AF65-F5344CB8AC3E}">
        <p14:creationId xmlns:p14="http://schemas.microsoft.com/office/powerpoint/2010/main" val="4113626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issue of affordability is essentially a pricing issue.</a:t>
            </a:r>
          </a:p>
          <a:p>
            <a:r>
              <a:rPr lang="en-US" dirty="0" smtClean="0"/>
              <a:t>Medical care is quite expensive.</a:t>
            </a:r>
          </a:p>
          <a:p>
            <a:r>
              <a:rPr lang="en-US" dirty="0" smtClean="0"/>
              <a:t>According to the Agency for Healthcare research Services, each male, female, and kid in the Western Hemisphere spent $9,695 on medical services in 2014.</a:t>
            </a:r>
          </a:p>
          <a:p>
            <a:r>
              <a:rPr lang="en-US" dirty="0" smtClean="0"/>
              <a:t>This implies that the current 2.54-person family spent more than $24,625. Insurance coverage pools wellbeing clients and transfers funds from those who are healthier to someone who is not at any given moment.</a:t>
            </a:r>
          </a:p>
          <a:p>
            <a:r>
              <a:rPr lang="en-US" dirty="0" smtClean="0"/>
              <a:t>It enables high-cost customers to obtain healthcare coverage that they would not somehow be able to pay.</a:t>
            </a:r>
            <a:r>
              <a:rPr lang="en-US" baseline="0" dirty="0" smtClean="0"/>
              <a:t> </a:t>
            </a:r>
            <a:r>
              <a:rPr lang="en-US" dirty="0" smtClean="0"/>
              <a:t>Few Individuals could afford highly expensive, extensive hospital treatment or some </a:t>
            </a:r>
            <a:r>
              <a:rPr lang="en-US" dirty="0" err="1" smtClean="0"/>
              <a:t>speciality</a:t>
            </a:r>
            <a:r>
              <a:rPr lang="en-US" dirty="0" smtClean="0"/>
              <a:t> drugs if they had to pay for them out of cash. A real money medical system is likewise impossible in the United States due to another major disparity: poverty and income inequality.</a:t>
            </a:r>
          </a:p>
          <a:p>
            <a:r>
              <a:rPr lang="en-US" dirty="0" smtClean="0"/>
              <a:t>Approximately half of our country's revenue is distributed to the wealthiest 10% of the population.</a:t>
            </a:r>
            <a:r>
              <a:rPr lang="en-US" baseline="0" dirty="0" smtClean="0"/>
              <a:t> </a:t>
            </a:r>
            <a:r>
              <a:rPr lang="en-US" dirty="0" smtClean="0"/>
              <a:t>The concentration of income is even more unequal: the richest 3% of the population hold over 50% of the country's assets, while the richest 10% own less than 1%. </a:t>
            </a:r>
            <a:endParaRPr lang="en-US" dirty="0"/>
          </a:p>
        </p:txBody>
      </p:sp>
      <p:sp>
        <p:nvSpPr>
          <p:cNvPr id="4" name="Slide Number Placeholder 3"/>
          <p:cNvSpPr>
            <a:spLocks noGrp="1"/>
          </p:cNvSpPr>
          <p:nvPr>
            <p:ph type="sldNum" sz="quarter" idx="10"/>
          </p:nvPr>
        </p:nvSpPr>
        <p:spPr/>
        <p:txBody>
          <a:bodyPr/>
          <a:lstStyle/>
          <a:p>
            <a:fld id="{09796EED-8416-482D-82AC-48AB025FDA16}" type="slidenum">
              <a:rPr lang="en-US" smtClean="0"/>
              <a:t>9</a:t>
            </a:fld>
            <a:endParaRPr lang="en-US"/>
          </a:p>
        </p:txBody>
      </p:sp>
    </p:spTree>
    <p:extLst>
      <p:ext uri="{BB962C8B-B14F-4D97-AF65-F5344CB8AC3E}">
        <p14:creationId xmlns:p14="http://schemas.microsoft.com/office/powerpoint/2010/main" val="1104598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Health insurance continues to have significant cost sharing; basic silver plan thresholds for people without expense cutbacks median wage over $3,000, which is more than many households have in cash reserves.</a:t>
            </a:r>
            <a:r>
              <a:rPr lang="en-US" baseline="0" dirty="0" smtClean="0"/>
              <a:t> </a:t>
            </a:r>
            <a:r>
              <a:rPr lang="en-US" dirty="0" smtClean="0"/>
              <a:t>The upcoming high-priced medical insurance excise tax is driving an increase in mandatory insurance in healthcare coverage. The issue seems to be how to go above the Patient Protection And affordable care to provide healthcare more accessible for more people while reducing the regulatory load on individuals and businesses.</a:t>
            </a:r>
            <a:r>
              <a:rPr lang="en-US" baseline="0" dirty="0" smtClean="0"/>
              <a:t> </a:t>
            </a:r>
            <a:r>
              <a:rPr lang="en-US" dirty="0" smtClean="0"/>
              <a:t>Congressman and democratic senator Bernie Sanders has proposed a new health service that would be substantially more inexpensive for most Americans. Insurance would be advised to undergo to cover persons with health conditions who lose health insurance if they had previously been insured and sustain their insurance uninterrupted interruptions if complete coverage rules were in </a:t>
            </a:r>
            <a:r>
              <a:rPr lang="en-US" dirty="0" err="1" smtClean="0"/>
              <a:t>place.This</a:t>
            </a:r>
            <a:r>
              <a:rPr lang="en-US" dirty="0" smtClean="0"/>
              <a:t> is comparable to rules in existence prior to the Affordable Care Act underneath the Patient Protection And affordable Care Act. </a:t>
            </a:r>
            <a:endParaRPr lang="en-US" dirty="0"/>
          </a:p>
        </p:txBody>
      </p:sp>
      <p:sp>
        <p:nvSpPr>
          <p:cNvPr id="4" name="Slide Number Placeholder 3"/>
          <p:cNvSpPr>
            <a:spLocks noGrp="1"/>
          </p:cNvSpPr>
          <p:nvPr>
            <p:ph type="sldNum" sz="quarter" idx="10"/>
          </p:nvPr>
        </p:nvSpPr>
        <p:spPr/>
        <p:txBody>
          <a:bodyPr/>
          <a:lstStyle/>
          <a:p>
            <a:fld id="{09796EED-8416-482D-82AC-48AB025FDA16}" type="slidenum">
              <a:rPr lang="en-US" smtClean="0"/>
              <a:t>10</a:t>
            </a:fld>
            <a:endParaRPr lang="en-US"/>
          </a:p>
        </p:txBody>
      </p:sp>
    </p:spTree>
    <p:extLst>
      <p:ext uri="{BB962C8B-B14F-4D97-AF65-F5344CB8AC3E}">
        <p14:creationId xmlns:p14="http://schemas.microsoft.com/office/powerpoint/2010/main" val="3248016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Increase the amount of accessible undergraduate professional practice residencies spaces, broaden nursing school loan repayment programs, and reduce inequality to professional emigration for foreign-trained clinicians to operate in the United States to help grow the formulating a research. In a healthcare sector with large and ongoing specialized constraints and geographical inequities, telemedicine and remote monitoring will become a critical, expense, and dependable means of expanding capacity.</a:t>
            </a:r>
          </a:p>
          <a:p>
            <a:r>
              <a:rPr lang="en-US" dirty="0" smtClean="0"/>
              <a:t>Clinicians should be assured that telemedicine solutions are both outlay and have a payment plan in place. Improve the performance of the organization workforce by enacting normal clinical liability changes and eliminating bureaucratic constraints imposed by the healthcare and financial sector, such as specific permission, which interfere from healthcare delivery and raise costs.</a:t>
            </a:r>
            <a:r>
              <a:rPr lang="en-US" baseline="0" dirty="0" smtClean="0"/>
              <a:t> </a:t>
            </a:r>
            <a:r>
              <a:rPr lang="en-US" dirty="0" smtClean="0"/>
              <a:t>New doctor payment approaches really should be advanced in order to get better results at a reduced cost. </a:t>
            </a:r>
            <a:endParaRPr lang="en-US" dirty="0"/>
          </a:p>
        </p:txBody>
      </p:sp>
      <p:sp>
        <p:nvSpPr>
          <p:cNvPr id="4" name="Slide Number Placeholder 3"/>
          <p:cNvSpPr>
            <a:spLocks noGrp="1"/>
          </p:cNvSpPr>
          <p:nvPr>
            <p:ph type="sldNum" sz="quarter" idx="10"/>
          </p:nvPr>
        </p:nvSpPr>
        <p:spPr/>
        <p:txBody>
          <a:bodyPr/>
          <a:lstStyle/>
          <a:p>
            <a:fld id="{09796EED-8416-482D-82AC-48AB025FDA16}" type="slidenum">
              <a:rPr lang="en-US" smtClean="0"/>
              <a:t>12</a:t>
            </a:fld>
            <a:endParaRPr lang="en-US"/>
          </a:p>
        </p:txBody>
      </p:sp>
    </p:spTree>
    <p:extLst>
      <p:ext uri="{BB962C8B-B14F-4D97-AF65-F5344CB8AC3E}">
        <p14:creationId xmlns:p14="http://schemas.microsoft.com/office/powerpoint/2010/main" val="3767815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Traditional health-care rivalry includes one or more factors, but it can also be centered on emerging technologies.</a:t>
            </a:r>
          </a:p>
          <a:p>
            <a:r>
              <a:rPr lang="en-US" dirty="0" smtClean="0"/>
              <a:t>One of the most important functions of competition in health care is its ability to reduce health-care costs.</a:t>
            </a:r>
            <a:r>
              <a:rPr lang="en-US" baseline="0" dirty="0" smtClean="0"/>
              <a:t> </a:t>
            </a:r>
            <a:r>
              <a:rPr lang="en-US" dirty="0" smtClean="0"/>
              <a:t>In essence, competitiveness minimizes bottlenecks which would otherwise result in high cost of production, which are then passed on to patients. At the same time, hospitals struggle for clinicians, third-party insurers, and patients.</a:t>
            </a:r>
          </a:p>
          <a:p>
            <a:r>
              <a:rPr lang="en-US" dirty="0" smtClean="0"/>
              <a:t>In the previous, healthcare facilities battled for specialists by giving higher technology or more highly skilled support personnel.</a:t>
            </a:r>
            <a:r>
              <a:rPr lang="en-US" baseline="0" dirty="0" smtClean="0"/>
              <a:t> </a:t>
            </a:r>
            <a:r>
              <a:rPr lang="en-US" dirty="0" smtClean="0"/>
              <a:t>Hospitals are more capable of competing for patients by offering more treatments, better facilities, or lower rates, according to latest projections. The regions where trying to cut innovations and fresh healthcare advances have the most influence in retaining the right and greatest medical talent.</a:t>
            </a:r>
            <a:r>
              <a:rPr lang="en-US" baseline="0" dirty="0" smtClean="0"/>
              <a:t> </a:t>
            </a:r>
            <a:r>
              <a:rPr lang="en-US" dirty="0" smtClean="0"/>
              <a:t>When it comes to hiring the finest and brightest health care practitioners, business must understand medical emigration and professional constraints. </a:t>
            </a:r>
          </a:p>
        </p:txBody>
      </p:sp>
      <p:sp>
        <p:nvSpPr>
          <p:cNvPr id="4" name="Slide Number Placeholder 3"/>
          <p:cNvSpPr>
            <a:spLocks noGrp="1"/>
          </p:cNvSpPr>
          <p:nvPr>
            <p:ph type="sldNum" sz="quarter" idx="10"/>
          </p:nvPr>
        </p:nvSpPr>
        <p:spPr/>
        <p:txBody>
          <a:bodyPr/>
          <a:lstStyle/>
          <a:p>
            <a:fld id="{09796EED-8416-482D-82AC-48AB025FDA16}" type="slidenum">
              <a:rPr lang="en-US" smtClean="0"/>
              <a:t>14</a:t>
            </a:fld>
            <a:endParaRPr lang="en-US"/>
          </a:p>
        </p:txBody>
      </p:sp>
    </p:spTree>
    <p:extLst>
      <p:ext uri="{BB962C8B-B14F-4D97-AF65-F5344CB8AC3E}">
        <p14:creationId xmlns:p14="http://schemas.microsoft.com/office/powerpoint/2010/main" val="2739178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States that expanded their Medicaid systems as a result of the Affordable Care Act have witnessed considerable gains in Medicaid enrollment, owing to new adult Medicaid eligibility as well as growth in Medicaid membership among those who were previously eligible but not enrolled.</a:t>
            </a:r>
            <a:r>
              <a:rPr lang="en-US" baseline="0" dirty="0" smtClean="0"/>
              <a:t> </a:t>
            </a:r>
            <a:r>
              <a:rPr lang="en-US" dirty="0" smtClean="0"/>
              <a:t>Non-expansion states, on the other hand, have seen slower enrollment increases. </a:t>
            </a:r>
            <a:endParaRPr lang="en-US" dirty="0"/>
          </a:p>
        </p:txBody>
      </p:sp>
      <p:sp>
        <p:nvSpPr>
          <p:cNvPr id="4" name="Slide Number Placeholder 3"/>
          <p:cNvSpPr>
            <a:spLocks noGrp="1"/>
          </p:cNvSpPr>
          <p:nvPr>
            <p:ph type="sldNum" sz="quarter" idx="10"/>
          </p:nvPr>
        </p:nvSpPr>
        <p:spPr/>
        <p:txBody>
          <a:bodyPr/>
          <a:lstStyle/>
          <a:p>
            <a:fld id="{09796EED-8416-482D-82AC-48AB025FDA16}" type="slidenum">
              <a:rPr lang="en-US" smtClean="0"/>
              <a:t>16</a:t>
            </a:fld>
            <a:endParaRPr lang="en-US"/>
          </a:p>
        </p:txBody>
      </p:sp>
    </p:spTree>
    <p:extLst>
      <p:ext uri="{BB962C8B-B14F-4D97-AF65-F5344CB8AC3E}">
        <p14:creationId xmlns:p14="http://schemas.microsoft.com/office/powerpoint/2010/main" val="486500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1775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510941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8059507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23359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84587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1006109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414245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92343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040100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727480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834940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1325002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204985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76474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405263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CA14229-F322-4CA6-B183-07928B3D583C}" type="datetimeFigureOut">
              <a:rPr lang="en-US" smtClean="0"/>
              <a:t>8/13/2021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09FBAC-22A3-4655-BA44-4B3E70958790}" type="slidenum">
              <a:rPr lang="en-US" smtClean="0"/>
              <a:t>‹#›</a:t>
            </a:fld>
            <a:endParaRPr lang="en-US" dirty="0"/>
          </a:p>
        </p:txBody>
      </p:sp>
    </p:spTree>
    <p:extLst>
      <p:ext uri="{BB962C8B-B14F-4D97-AF65-F5344CB8AC3E}">
        <p14:creationId xmlns:p14="http://schemas.microsoft.com/office/powerpoint/2010/main" val="3135262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CA14229-F322-4CA6-B183-07928B3D583C}" type="datetimeFigureOut">
              <a:rPr lang="en-US" smtClean="0"/>
              <a:t>8/13/2021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A09FBAC-22A3-4655-BA44-4B3E70958790}" type="slidenum">
              <a:rPr lang="en-US" smtClean="0"/>
              <a:t>‹#›</a:t>
            </a:fld>
            <a:endParaRPr lang="en-US" dirty="0"/>
          </a:p>
        </p:txBody>
      </p:sp>
    </p:spTree>
    <p:extLst>
      <p:ext uri="{BB962C8B-B14F-4D97-AF65-F5344CB8AC3E}">
        <p14:creationId xmlns:p14="http://schemas.microsoft.com/office/powerpoint/2010/main" val="27335656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969819"/>
            <a:ext cx="8596668" cy="5071544"/>
          </a:xfrm>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Solution of Health Care Barriers</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Student </a:t>
            </a:r>
            <a:r>
              <a:rPr lang="en-US" sz="2400" dirty="0" smtClean="0">
                <a:solidFill>
                  <a:schemeClr val="tx1"/>
                </a:solidFill>
                <a:latin typeface="Times New Roman" panose="02020603050405020304" pitchFamily="18" charset="0"/>
                <a:cs typeface="Times New Roman" panose="02020603050405020304" pitchFamily="18" charset="0"/>
              </a:rPr>
              <a:t>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a:solidFill>
                  <a:schemeClr val="tx1"/>
                </a:solidFill>
                <a:latin typeface="Times New Roman" panose="02020603050405020304" pitchFamily="18" charset="0"/>
                <a:cs typeface="Times New Roman" panose="02020603050405020304" pitchFamily="18" charset="0"/>
              </a:rPr>
              <a:t>Instructor </a:t>
            </a:r>
            <a:r>
              <a:rPr lang="en-US" sz="2400" dirty="0" smtClean="0">
                <a:solidFill>
                  <a:schemeClr val="tx1"/>
                </a:solidFill>
                <a:latin typeface="Times New Roman" panose="02020603050405020304" pitchFamily="18" charset="0"/>
                <a:cs typeface="Times New Roman" panose="02020603050405020304" pitchFamily="18" charset="0"/>
              </a:rPr>
              <a:t>Name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Course</a:t>
            </a:r>
            <a:endParaRPr lang="en-US"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en-US" sz="2400" dirty="0" smtClean="0">
                <a:solidFill>
                  <a:schemeClr val="tx1"/>
                </a:solidFill>
                <a:latin typeface="Times New Roman" panose="02020603050405020304" pitchFamily="18" charset="0"/>
                <a:cs typeface="Times New Roman" panose="02020603050405020304" pitchFamily="18" charset="0"/>
              </a:rPr>
              <a:t>Date</a:t>
            </a:r>
            <a:endParaRPr lang="en-US" sz="2400"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29019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Continuation</a:t>
            </a:r>
            <a:endParaRPr lang="en-US" dirty="0"/>
          </a:p>
        </p:txBody>
      </p:sp>
      <p:sp>
        <p:nvSpPr>
          <p:cNvPr id="3" name="Content Placeholder 2"/>
          <p:cNvSpPr>
            <a:spLocks noGrp="1"/>
          </p:cNvSpPr>
          <p:nvPr>
            <p:ph idx="1"/>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Nonetheless, affordability is still an issue.</a:t>
            </a:r>
          </a:p>
          <a:p>
            <a:r>
              <a:rPr lang="en-US" dirty="0">
                <a:solidFill>
                  <a:schemeClr val="tx1"/>
                </a:solidFill>
                <a:latin typeface="Times New Roman" panose="02020603050405020304" pitchFamily="18" charset="0"/>
                <a:cs typeface="Times New Roman" panose="02020603050405020304" pitchFamily="18" charset="0"/>
              </a:rPr>
              <a:t>As the ACA's economic policies were implemented and the pension scheme was compelled to incorporate people who were previously barred due to the increasing price of their </a:t>
            </a:r>
            <a:r>
              <a:rPr lang="en-US" dirty="0" smtClean="0">
                <a:solidFill>
                  <a:schemeClr val="tx1"/>
                </a:solidFill>
                <a:latin typeface="Times New Roman" panose="02020603050405020304" pitchFamily="18" charset="0"/>
                <a:cs typeface="Times New Roman" panose="02020603050405020304" pitchFamily="18" charset="0"/>
              </a:rPr>
              <a:t>treatment.</a:t>
            </a:r>
          </a:p>
          <a:p>
            <a:r>
              <a:rPr lang="en-US" dirty="0">
                <a:solidFill>
                  <a:schemeClr val="tx1"/>
                </a:solidFill>
                <a:latin typeface="Times New Roman" panose="02020603050405020304" pitchFamily="18" charset="0"/>
                <a:cs typeface="Times New Roman" panose="02020603050405020304" pitchFamily="18" charset="0"/>
              </a:rPr>
              <a:t>M</a:t>
            </a:r>
            <a:r>
              <a:rPr lang="en-US" dirty="0" smtClean="0">
                <a:solidFill>
                  <a:schemeClr val="tx1"/>
                </a:solidFill>
                <a:latin typeface="Times New Roman" panose="02020603050405020304" pitchFamily="18" charset="0"/>
                <a:cs typeface="Times New Roman" panose="02020603050405020304" pitchFamily="18" charset="0"/>
              </a:rPr>
              <a:t>any </a:t>
            </a:r>
            <a:r>
              <a:rPr lang="en-US" dirty="0">
                <a:solidFill>
                  <a:schemeClr val="tx1"/>
                </a:solidFill>
                <a:latin typeface="Times New Roman" panose="02020603050405020304" pitchFamily="18" charset="0"/>
                <a:cs typeface="Times New Roman" panose="02020603050405020304" pitchFamily="18" charset="0"/>
              </a:rPr>
              <a:t>young and fit people with earnings too high for insurance tax credit qualifying saw their rates jump dramatically</a:t>
            </a:r>
            <a:r>
              <a:rPr lang="en-US" dirty="0" smtClean="0">
                <a:solidFill>
                  <a:schemeClr val="tx1"/>
                </a:solidFill>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Many individuals with employment insurance offers have been denied monthly tax credit qualifying because the worker close relative can afford individual employment insurance yet health insurance is expensive due to the family </a:t>
            </a:r>
            <a:r>
              <a:rPr lang="en-US" dirty="0" smtClean="0">
                <a:latin typeface="Times New Roman" panose="02020603050405020304" pitchFamily="18" charset="0"/>
                <a:cs typeface="Times New Roman" panose="02020603050405020304" pitchFamily="18" charset="0"/>
              </a:rPr>
              <a:t>gap </a:t>
            </a:r>
            <a:r>
              <a:rPr lang="en-US" dirty="0">
                <a:latin typeface="Times New Roman" panose="02020603050405020304" pitchFamily="18" charset="0"/>
                <a:cs typeface="Times New Roman" panose="02020603050405020304" pitchFamily="18" charset="0"/>
              </a:rPr>
              <a:t>(Kiselev, et al., 2020</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0890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latin typeface="Times New Roman" panose="02020603050405020304" pitchFamily="18" charset="0"/>
                <a:cs typeface="Times New Roman" panose="02020603050405020304" pitchFamily="18" charset="0"/>
              </a:rPr>
              <a:t>A program that can assist solve barrier to access to cost or quality health</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 relation to the issue raised in relation to </a:t>
            </a:r>
            <a:r>
              <a:rPr lang="en-US" dirty="0">
                <a:latin typeface="Times New Roman" panose="02020603050405020304" pitchFamily="18" charset="0"/>
                <a:cs typeface="Times New Roman" panose="02020603050405020304" pitchFamily="18" charset="0"/>
              </a:rPr>
              <a:t>scarcity of reasonably priced medical care </a:t>
            </a:r>
            <a:r>
              <a:rPr lang="en-US" dirty="0" smtClean="0">
                <a:latin typeface="Times New Roman" panose="02020603050405020304" pitchFamily="18" charset="0"/>
                <a:cs typeface="Times New Roman" panose="02020603050405020304" pitchFamily="18" charset="0"/>
              </a:rPr>
              <a:t>need for a </a:t>
            </a:r>
            <a:r>
              <a:rPr lang="en-US" dirty="0">
                <a:solidFill>
                  <a:schemeClr val="tx1"/>
                </a:solidFill>
                <a:latin typeface="Times New Roman" panose="02020603050405020304" pitchFamily="18" charset="0"/>
                <a:cs typeface="Times New Roman" panose="02020603050405020304" pitchFamily="18" charset="0"/>
              </a:rPr>
              <a:t>program that can assist solve barrier to access to cost or quality </a:t>
            </a:r>
            <a:r>
              <a:rPr lang="en-US" dirty="0" smtClean="0">
                <a:solidFill>
                  <a:schemeClr val="tx1"/>
                </a:solidFill>
                <a:latin typeface="Times New Roman" panose="02020603050405020304" pitchFamily="18" charset="0"/>
                <a:cs typeface="Times New Roman" panose="02020603050405020304" pitchFamily="18" charset="0"/>
              </a:rPr>
              <a:t>health is therefore considered of importance.</a:t>
            </a:r>
          </a:p>
          <a:p>
            <a:r>
              <a:rPr lang="en-US" dirty="0" smtClean="0">
                <a:solidFill>
                  <a:schemeClr val="tx1"/>
                </a:solidFill>
                <a:latin typeface="Times New Roman" panose="02020603050405020304" pitchFamily="18" charset="0"/>
                <a:cs typeface="Times New Roman" panose="02020603050405020304" pitchFamily="18" charset="0"/>
              </a:rPr>
              <a:t>Therefore, in relation to this I would start program such as,</a:t>
            </a:r>
          </a:p>
          <a:p>
            <a:r>
              <a:rPr lang="en-US" dirty="0" smtClean="0">
                <a:latin typeface="Times New Roman" panose="02020603050405020304" pitchFamily="18" charset="0"/>
                <a:cs typeface="Times New Roman" panose="02020603050405020304" pitchFamily="18" charset="0"/>
              </a:rPr>
              <a:t>Medicaid </a:t>
            </a:r>
            <a:r>
              <a:rPr lang="en-US" dirty="0">
                <a:latin typeface="Times New Roman" panose="02020603050405020304" pitchFamily="18" charset="0"/>
                <a:cs typeface="Times New Roman" panose="02020603050405020304" pitchFamily="18" charset="0"/>
              </a:rPr>
              <a:t>expansion and implement expansion </a:t>
            </a:r>
            <a:r>
              <a:rPr lang="en-US" dirty="0" smtClean="0">
                <a:latin typeface="Times New Roman" panose="02020603050405020304" pitchFamily="18" charset="0"/>
                <a:cs typeface="Times New Roman" panose="02020603050405020304" pitchFamily="18" charset="0"/>
              </a:rPr>
              <a:t>in the hospital</a:t>
            </a:r>
          </a:p>
        </p:txBody>
      </p:sp>
    </p:spTree>
    <p:extLst>
      <p:ext uri="{BB962C8B-B14F-4D97-AF65-F5344CB8AC3E}">
        <p14:creationId xmlns:p14="http://schemas.microsoft.com/office/powerpoint/2010/main" val="3766380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        Ways in which this programs can be improved</a:t>
            </a:r>
            <a:endParaRPr lang="en-US" dirty="0">
              <a:solidFill>
                <a:schemeClr val="tx1"/>
              </a:solidFill>
            </a:endParaRPr>
          </a:p>
        </p:txBody>
      </p:sp>
      <p:sp>
        <p:nvSpPr>
          <p:cNvPr id="3" name="Content Placeholder 2"/>
          <p:cNvSpPr>
            <a:spLocks noGrp="1"/>
          </p:cNvSpPr>
          <p:nvPr>
            <p:ph idx="1"/>
          </p:nvPr>
        </p:nvSpPr>
        <p:spPr/>
        <p:txBody>
          <a:bodyPr>
            <a:normAutofit/>
          </a:bodyPr>
          <a:lstStyle/>
          <a:p>
            <a:r>
              <a:rPr lang="en-US" dirty="0" smtClean="0">
                <a:latin typeface="Times New Roman" panose="02020603050405020304" pitchFamily="18" charset="0"/>
                <a:cs typeface="Times New Roman" panose="02020603050405020304" pitchFamily="18" charset="0"/>
              </a:rPr>
              <a:t>These includes,</a:t>
            </a:r>
          </a:p>
          <a:p>
            <a:r>
              <a:rPr lang="en-US" dirty="0">
                <a:latin typeface="Times New Roman" panose="02020603050405020304" pitchFamily="18" charset="0"/>
                <a:cs typeface="Times New Roman" panose="02020603050405020304" pitchFamily="18" charset="0"/>
              </a:rPr>
              <a:t>Identify and address medical shortfalls</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Remote healthcare surveillance and </a:t>
            </a:r>
            <a:r>
              <a:rPr lang="en-US" dirty="0" smtClean="0">
                <a:latin typeface="Times New Roman" panose="02020603050405020304" pitchFamily="18" charset="0"/>
                <a:cs typeface="Times New Roman" panose="02020603050405020304" pitchFamily="18" charset="0"/>
              </a:rPr>
              <a:t>telemedicine</a:t>
            </a:r>
          </a:p>
          <a:p>
            <a:r>
              <a:rPr lang="en-US" dirty="0">
                <a:latin typeface="Times New Roman" panose="02020603050405020304" pitchFamily="18" charset="0"/>
                <a:cs typeface="Times New Roman" panose="02020603050405020304" pitchFamily="18" charset="0"/>
              </a:rPr>
              <a:t>Improve the performance of the organization workforce</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6043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chemeClr val="tx1"/>
                </a:solidFill>
              </a:rPr>
              <a:t>How the program is organized</a:t>
            </a:r>
            <a:endParaRPr lang="en-US" dirty="0">
              <a:solidFill>
                <a:schemeClr val="tx1"/>
              </a:solidFill>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The program is organized through various ways which includ</a:t>
            </a:r>
            <a:r>
              <a:rPr lang="en-US" dirty="0" smtClean="0"/>
              <a:t>es,</a:t>
            </a:r>
          </a:p>
          <a:p>
            <a:r>
              <a:rPr lang="en-US" dirty="0" smtClean="0">
                <a:latin typeface="Times New Roman" panose="02020603050405020304" pitchFamily="18" charset="0"/>
                <a:cs typeface="Times New Roman" panose="02020603050405020304" pitchFamily="18" charset="0"/>
              </a:rPr>
              <a:t>Identifying </a:t>
            </a:r>
            <a:r>
              <a:rPr lang="en-US" dirty="0">
                <a:latin typeface="Times New Roman" panose="02020603050405020304" pitchFamily="18" charset="0"/>
                <a:cs typeface="Times New Roman" panose="02020603050405020304" pitchFamily="18" charset="0"/>
              </a:rPr>
              <a:t>and </a:t>
            </a:r>
            <a:r>
              <a:rPr lang="en-US" dirty="0" smtClean="0">
                <a:latin typeface="Times New Roman" panose="02020603050405020304" pitchFamily="18" charset="0"/>
                <a:cs typeface="Times New Roman" panose="02020603050405020304" pitchFamily="18" charset="0"/>
              </a:rPr>
              <a:t>addressing any  </a:t>
            </a:r>
            <a:r>
              <a:rPr lang="en-US" dirty="0">
                <a:latin typeface="Times New Roman" panose="02020603050405020304" pitchFamily="18" charset="0"/>
                <a:cs typeface="Times New Roman" panose="02020603050405020304" pitchFamily="18" charset="0"/>
              </a:rPr>
              <a:t>medical </a:t>
            </a:r>
            <a:r>
              <a:rPr lang="en-US" dirty="0" smtClean="0">
                <a:latin typeface="Times New Roman" panose="02020603050405020304" pitchFamily="18" charset="0"/>
                <a:cs typeface="Times New Roman" panose="02020603050405020304" pitchFamily="18" charset="0"/>
              </a:rPr>
              <a:t>shortfalls related to related to this program.</a:t>
            </a:r>
          </a:p>
          <a:p>
            <a:r>
              <a:rPr lang="en-US" dirty="0" smtClean="0">
                <a:latin typeface="Times New Roman" panose="02020603050405020304" pitchFamily="18" charset="0"/>
                <a:cs typeface="Times New Roman" panose="02020603050405020304" pitchFamily="18" charset="0"/>
              </a:rPr>
              <a:t>surveillance </a:t>
            </a:r>
            <a:r>
              <a:rPr lang="en-US" dirty="0">
                <a:latin typeface="Times New Roman" panose="02020603050405020304" pitchFamily="18" charset="0"/>
                <a:cs typeface="Times New Roman" panose="02020603050405020304" pitchFamily="18" charset="0"/>
              </a:rPr>
              <a:t>and </a:t>
            </a:r>
            <a:r>
              <a:rPr lang="en-US" dirty="0" smtClean="0">
                <a:latin typeface="Times New Roman" panose="02020603050405020304" pitchFamily="18" charset="0"/>
                <a:cs typeface="Times New Roman" panose="02020603050405020304" pitchFamily="18" charset="0"/>
              </a:rPr>
              <a:t>telemedicine remote healthcare.</a:t>
            </a:r>
          </a:p>
          <a:p>
            <a:r>
              <a:rPr lang="en-US" dirty="0" smtClean="0">
                <a:latin typeface="Times New Roman" panose="02020603050405020304" pitchFamily="18" charset="0"/>
                <a:cs typeface="Times New Roman" panose="02020603050405020304" pitchFamily="18" charset="0"/>
              </a:rPr>
              <a:t>Improving  </a:t>
            </a:r>
            <a:r>
              <a:rPr lang="en-US" dirty="0">
                <a:latin typeface="Times New Roman" panose="02020603050405020304" pitchFamily="18" charset="0"/>
                <a:cs typeface="Times New Roman" panose="02020603050405020304" pitchFamily="18" charset="0"/>
              </a:rPr>
              <a:t>the performance of the organization </a:t>
            </a:r>
            <a:r>
              <a:rPr lang="en-US" dirty="0" smtClean="0">
                <a:latin typeface="Times New Roman" panose="02020603050405020304" pitchFamily="18" charset="0"/>
                <a:cs typeface="Times New Roman" panose="02020603050405020304" pitchFamily="18" charset="0"/>
              </a:rPr>
              <a:t>workforce to facilitate it operation</a:t>
            </a:r>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507229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tx1"/>
                </a:solidFill>
                <a:latin typeface="Times New Roman" panose="02020603050405020304" pitchFamily="18" charset="0"/>
                <a:cs typeface="Times New Roman" panose="02020603050405020304" pitchFamily="18" charset="0"/>
              </a:rPr>
              <a:t>D</a:t>
            </a:r>
            <a:r>
              <a:rPr lang="en-US" sz="2700" b="1" dirty="0" smtClean="0">
                <a:solidFill>
                  <a:schemeClr val="tx1"/>
                </a:solidFill>
                <a:latin typeface="Times New Roman" panose="02020603050405020304" pitchFamily="18" charset="0"/>
                <a:cs typeface="Times New Roman" panose="02020603050405020304" pitchFamily="18" charset="0"/>
              </a:rPr>
              <a:t>ifferences of </a:t>
            </a:r>
            <a:r>
              <a:rPr lang="en-US" sz="2700" b="1" dirty="0">
                <a:solidFill>
                  <a:schemeClr val="tx1"/>
                </a:solidFill>
                <a:latin typeface="Times New Roman" panose="02020603050405020304" pitchFamily="18" charset="0"/>
                <a:cs typeface="Times New Roman" panose="02020603050405020304" pitchFamily="18" charset="0"/>
              </a:rPr>
              <a:t>Medicaid expansion and implement expansion </a:t>
            </a:r>
            <a:r>
              <a:rPr lang="en-US" sz="2700" b="1" dirty="0" smtClean="0">
                <a:solidFill>
                  <a:schemeClr val="tx1"/>
                </a:solidFill>
                <a:latin typeface="Times New Roman" panose="02020603050405020304" pitchFamily="18" charset="0"/>
                <a:cs typeface="Times New Roman" panose="02020603050405020304" pitchFamily="18" charset="0"/>
              </a:rPr>
              <a:t> in a monopolistic, oligopolistic, or free market competition in health care.</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Competition among firms has traditionally been fostered in all businesses as a means of increasing value for </a:t>
            </a:r>
            <a:r>
              <a:rPr lang="en-US" dirty="0" smtClean="0">
                <a:latin typeface="Times New Roman" panose="02020603050405020304" pitchFamily="18" charset="0"/>
                <a:cs typeface="Times New Roman" panose="02020603050405020304" pitchFamily="18" charset="0"/>
              </a:rPr>
              <a:t>patients </a:t>
            </a:r>
            <a:r>
              <a:rPr lang="en-US" dirty="0">
                <a:latin typeface="Times New Roman" panose="02020603050405020304" pitchFamily="18" charset="0"/>
                <a:cs typeface="Times New Roman" panose="02020603050405020304" pitchFamily="18" charset="0"/>
              </a:rPr>
              <a:t>(Kiselev, et al., 2020</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To put it another way, competition ensures that better goods and services are produced to meet the requirements of customers.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Traditional health-care rivalry includes one or more factors, but it can also be centered on emerging technologies.</a:t>
            </a:r>
          </a:p>
          <a:p>
            <a:r>
              <a:rPr lang="en-US" dirty="0">
                <a:latin typeface="Times New Roman" panose="02020603050405020304" pitchFamily="18" charset="0"/>
                <a:cs typeface="Times New Roman" panose="02020603050405020304" pitchFamily="18" charset="0"/>
              </a:rPr>
              <a:t>One of the most important functions of competition in health care is its ability to reduce health-care costs.</a:t>
            </a:r>
          </a:p>
          <a:p>
            <a:r>
              <a:rPr lang="en-US" dirty="0">
                <a:latin typeface="Times New Roman" panose="02020603050405020304" pitchFamily="18" charset="0"/>
                <a:cs typeface="Times New Roman" panose="02020603050405020304" pitchFamily="18" charset="0"/>
              </a:rPr>
              <a:t>In essence, competitiveness minimizes bottlenecks which would otherwise result in high cost of production, which are then passed on to patients.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0742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chemeClr val="tx1"/>
                </a:solidFill>
              </a:rPr>
              <a:t>The average cost per patient treated</a:t>
            </a:r>
            <a:endParaRPr lang="en-US" dirty="0">
              <a:solidFill>
                <a:schemeClr val="tx1"/>
              </a:solidFill>
            </a:endParaRPr>
          </a:p>
        </p:txBody>
      </p:sp>
      <p:sp>
        <p:nvSpPr>
          <p:cNvPr id="3" name="Content Placeholder 2"/>
          <p:cNvSpPr>
            <a:spLocks noGrp="1"/>
          </p:cNvSpPr>
          <p:nvPr>
            <p:ph idx="1"/>
          </p:nvPr>
        </p:nvSpPr>
        <p:spPr/>
        <p:txBody>
          <a:bodyPr>
            <a:normAutofit lnSpcReduction="10000"/>
          </a:bodyPr>
          <a:lstStyle/>
          <a:p>
            <a:r>
              <a:rPr lang="en-US" dirty="0" smtClean="0">
                <a:latin typeface="Times New Roman" panose="02020603050405020304" pitchFamily="18" charset="0"/>
                <a:cs typeface="Times New Roman" panose="02020603050405020304" pitchFamily="18" charset="0"/>
              </a:rPr>
              <a:t>Based on the program I selected, </a:t>
            </a:r>
            <a:r>
              <a:rPr lang="en-US" dirty="0" smtClean="0">
                <a:solidFill>
                  <a:schemeClr val="tx1"/>
                </a:solidFill>
                <a:latin typeface="Times New Roman" panose="02020603050405020304" pitchFamily="18" charset="0"/>
                <a:cs typeface="Times New Roman" panose="02020603050405020304" pitchFamily="18" charset="0"/>
              </a:rPr>
              <a:t>t</a:t>
            </a:r>
            <a:r>
              <a:rPr lang="en-US" dirty="0" smtClean="0">
                <a:solidFill>
                  <a:schemeClr val="tx1"/>
                </a:solidFill>
                <a:latin typeface="Times New Roman" panose="02020603050405020304" pitchFamily="18" charset="0"/>
                <a:cs typeface="Times New Roman" panose="02020603050405020304" pitchFamily="18" charset="0"/>
              </a:rPr>
              <a:t>he </a:t>
            </a:r>
            <a:r>
              <a:rPr lang="en-US" dirty="0">
                <a:solidFill>
                  <a:schemeClr val="tx1"/>
                </a:solidFill>
                <a:latin typeface="Times New Roman" panose="02020603050405020304" pitchFamily="18" charset="0"/>
                <a:cs typeface="Times New Roman" panose="02020603050405020304" pitchFamily="18" charset="0"/>
              </a:rPr>
              <a:t>average cost per </a:t>
            </a:r>
            <a:r>
              <a:rPr lang="en-US" dirty="0" smtClean="0">
                <a:solidFill>
                  <a:schemeClr val="tx1"/>
                </a:solidFill>
                <a:latin typeface="Times New Roman" panose="02020603050405020304" pitchFamily="18" charset="0"/>
                <a:cs typeface="Times New Roman" panose="02020603050405020304" pitchFamily="18" charset="0"/>
              </a:rPr>
              <a:t>patient is relatively low in such that each individual in the hospital is capable of acquiring for the same.</a:t>
            </a:r>
          </a:p>
          <a:p>
            <a:r>
              <a:rPr lang="en-US" dirty="0">
                <a:solidFill>
                  <a:schemeClr val="tx1"/>
                </a:solidFill>
                <a:latin typeface="Times New Roman" panose="02020603050405020304" pitchFamily="18" charset="0"/>
                <a:cs typeface="Times New Roman" panose="02020603050405020304" pitchFamily="18" charset="0"/>
              </a:rPr>
              <a:t>The average cost per </a:t>
            </a:r>
            <a:r>
              <a:rPr lang="en-US" dirty="0" smtClean="0">
                <a:solidFill>
                  <a:schemeClr val="tx1"/>
                </a:solidFill>
                <a:latin typeface="Times New Roman" panose="02020603050405020304" pitchFamily="18" charset="0"/>
                <a:cs typeface="Times New Roman" panose="02020603050405020304" pitchFamily="18" charset="0"/>
              </a:rPr>
              <a:t>patient treated would range between 4 to 15 U.S Dollar. </a:t>
            </a:r>
          </a:p>
          <a:p>
            <a:r>
              <a:rPr lang="en-US" dirty="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program aims </a:t>
            </a:r>
            <a:r>
              <a:rPr lang="en-US" dirty="0">
                <a:latin typeface="Times New Roman" panose="02020603050405020304" pitchFamily="18" charset="0"/>
                <a:cs typeface="Times New Roman" panose="02020603050405020304" pitchFamily="18" charset="0"/>
              </a:rPr>
              <a:t>to reduce the number of people without insurance by offering a range of affordable insurance programs through Medicare and the existing Insurance </a:t>
            </a:r>
            <a:r>
              <a:rPr lang="en-US" dirty="0" smtClean="0">
                <a:latin typeface="Times New Roman" panose="02020603050405020304" pitchFamily="18" charset="0"/>
                <a:cs typeface="Times New Roman" panose="02020603050405020304" pitchFamily="18" charset="0"/>
              </a:rPr>
              <a:t>Transactions </a:t>
            </a:r>
            <a:r>
              <a:rPr lang="en-US" dirty="0">
                <a:latin typeface="Times New Roman" panose="02020603050405020304" pitchFamily="18" charset="0"/>
                <a:cs typeface="Times New Roman" panose="02020603050405020304" pitchFamily="18" charset="0"/>
              </a:rPr>
              <a:t>(Kiselev, et al., 2020</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Medicaid And </a:t>
            </a:r>
            <a:r>
              <a:rPr lang="en-US" dirty="0" smtClean="0">
                <a:latin typeface="Times New Roman" panose="02020603050405020304" pitchFamily="18" charset="0"/>
                <a:cs typeface="Times New Roman" panose="02020603050405020304" pitchFamily="18" charset="0"/>
              </a:rPr>
              <a:t>Medicare </a:t>
            </a:r>
            <a:r>
              <a:rPr lang="en-US" dirty="0">
                <a:latin typeface="Times New Roman" panose="02020603050405020304" pitchFamily="18" charset="0"/>
                <a:cs typeface="Times New Roman" panose="02020603050405020304" pitchFamily="18" charset="0"/>
              </a:rPr>
              <a:t>spending may rise by $76 billion (just under 3%) between 2013 and 2022 as a result of the Affordable care act and other aspects of the Affordable Care Act, while federal Health care expenditures would rise by $952 billion (a 26 percent increase).</a:t>
            </a:r>
          </a:p>
          <a:p>
            <a:r>
              <a:rPr lang="en-US" dirty="0">
                <a:latin typeface="Times New Roman" panose="02020603050405020304" pitchFamily="18" charset="0"/>
                <a:cs typeface="Times New Roman" panose="02020603050405020304" pitchFamily="18" charset="0"/>
              </a:rPr>
              <a:t>As they shift currently protected individuals to the ACA enlargement, some jurisdictions will lower their Medicare spending.</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1172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Times New Roman" panose="02020603050405020304" pitchFamily="18" charset="0"/>
                <a:cs typeface="Times New Roman" panose="02020603050405020304" pitchFamily="18" charset="0"/>
              </a:rPr>
              <a:t>The documented results of </a:t>
            </a:r>
            <a:r>
              <a:rPr lang="en-US" dirty="0">
                <a:solidFill>
                  <a:schemeClr val="tx1"/>
                </a:solidFill>
                <a:latin typeface="Times New Roman" panose="02020603050405020304" pitchFamily="18" charset="0"/>
                <a:cs typeface="Times New Roman" panose="02020603050405020304" pitchFamily="18" charset="0"/>
              </a:rPr>
              <a:t>Medicaid expansion and implement </a:t>
            </a:r>
            <a:r>
              <a:rPr lang="en-US" dirty="0" smtClean="0">
                <a:solidFill>
                  <a:schemeClr val="tx1"/>
                </a:solidFill>
                <a:latin typeface="Times New Roman" panose="02020603050405020304" pitchFamily="18" charset="0"/>
                <a:cs typeface="Times New Roman" panose="02020603050405020304" pitchFamily="18" charset="0"/>
              </a:rPr>
              <a:t>expansion program</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endParaRPr lang="en-US" dirty="0" smtClean="0"/>
          </a:p>
          <a:p>
            <a:r>
              <a:rPr lang="en-US" dirty="0">
                <a:latin typeface="Times New Roman" panose="02020603050405020304" pitchFamily="18" charset="0"/>
                <a:cs typeface="Times New Roman" panose="02020603050405020304" pitchFamily="18" charset="0"/>
              </a:rPr>
              <a:t>Healthcare reform has had a favorable effect on low people's access to care, utilization of healthcare, accessibility of care, and economic freedom.</a:t>
            </a:r>
          </a:p>
          <a:p>
            <a:r>
              <a:rPr lang="en-US" dirty="0">
                <a:latin typeface="Times New Roman" panose="02020603050405020304" pitchFamily="18" charset="0"/>
                <a:cs typeface="Times New Roman" panose="02020603050405020304" pitchFamily="18" charset="0"/>
              </a:rPr>
              <a:t>Findings on supplier capability, on the other hand, were varied, with some studies indicating that caregiver deficits are a problem in some situations</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Medicare advantage states saw large increases in coverage and decreases in minimum payments amongst close to zero people in general, as well as among certain disadvantaged </a:t>
            </a:r>
            <a:r>
              <a:rPr lang="en-US" dirty="0" smtClean="0">
                <a:latin typeface="Times New Roman" panose="02020603050405020304" pitchFamily="18" charset="0"/>
                <a:cs typeface="Times New Roman" panose="02020603050405020304" pitchFamily="18" charset="0"/>
              </a:rPr>
              <a:t>individuals (</a:t>
            </a:r>
            <a:r>
              <a:rPr lang="en-US" dirty="0">
                <a:latin typeface="Times New Roman" panose="02020603050405020304" pitchFamily="18" charset="0"/>
                <a:cs typeface="Times New Roman" panose="02020603050405020304" pitchFamily="18" charset="0"/>
              </a:rPr>
              <a:t>Kiselev</a:t>
            </a:r>
            <a:r>
              <a:rPr lang="en-US" dirty="0" smtClean="0">
                <a:latin typeface="Times New Roman" panose="02020603050405020304" pitchFamily="18" charset="0"/>
                <a:cs typeface="Times New Roman" panose="02020603050405020304" pitchFamily="18" charset="0"/>
              </a:rPr>
              <a:t>, et al., 2020).</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States that used a waiver to administer the extension saw an increase in coverage, although other waiver requirements appear to jeopardize coverage.</a:t>
            </a:r>
          </a:p>
          <a:p>
            <a:r>
              <a:rPr lang="en-US" dirty="0">
                <a:latin typeface="Times New Roman" panose="02020603050405020304" pitchFamily="18" charset="0"/>
                <a:cs typeface="Times New Roman" panose="02020603050405020304" pitchFamily="18" charset="0"/>
              </a:rPr>
              <a:t>There is no evidence of a link between state development status and coverage.</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9792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tx1"/>
                </a:solidFill>
              </a:rPr>
              <a:t>Difference between the supply and demand curve in economies and health care </a:t>
            </a:r>
            <a:endParaRPr lang="en-US" dirty="0">
              <a:solidFill>
                <a:schemeClr val="tx1"/>
              </a:solidFill>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Through out my research I realized that both health care and economies differs when it comes to supply and demand curve.</a:t>
            </a:r>
          </a:p>
          <a:p>
            <a:r>
              <a:rPr lang="en-US" dirty="0">
                <a:latin typeface="Times New Roman" panose="02020603050405020304" pitchFamily="18" charset="0"/>
                <a:cs typeface="Times New Roman" panose="02020603050405020304" pitchFamily="18" charset="0"/>
              </a:rPr>
              <a:t>The health care product is unwell, the effectiveness of care is unpredictable, substantial sectors of the business are controlled by volunteer suppliers, and reimbursements are handled by third parties such as the commercial and government insurers, making it distinct from other commodities.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danger of sickness, as well as the associated costs of care, drives the demand for health insurance.</a:t>
            </a:r>
          </a:p>
          <a:p>
            <a:r>
              <a:rPr lang="en-US" dirty="0">
                <a:latin typeface="Times New Roman" panose="02020603050405020304" pitchFamily="18" charset="0"/>
                <a:cs typeface="Times New Roman" panose="02020603050405020304" pitchFamily="18" charset="0"/>
              </a:rPr>
              <a:t>According to mainstream finance, consumers are more likely to get health insurance when they are risk averse, when the potential loss is significant, when the likelihood of loss is hardly too huge nor too tiny, and when their earnings are smaller. </a:t>
            </a:r>
          </a:p>
        </p:txBody>
      </p:sp>
    </p:spTree>
    <p:extLst>
      <p:ext uri="{BB962C8B-B14F-4D97-AF65-F5344CB8AC3E}">
        <p14:creationId xmlns:p14="http://schemas.microsoft.com/office/powerpoint/2010/main" val="2701519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               References</a:t>
            </a:r>
            <a:endParaRPr lang="en-US" dirty="0">
              <a:solidFill>
                <a:schemeClr val="tx1"/>
              </a:solidFill>
            </a:endParaRPr>
          </a:p>
        </p:txBody>
      </p:sp>
      <p:sp>
        <p:nvSpPr>
          <p:cNvPr id="3" name="Content Placeholder 2"/>
          <p:cNvSpPr>
            <a:spLocks noGrp="1"/>
          </p:cNvSpPr>
          <p:nvPr>
            <p:ph idx="1"/>
          </p:nvPr>
        </p:nvSpPr>
        <p:spPr/>
        <p:txBody>
          <a:bodyPr/>
          <a:lstStyle/>
          <a:p>
            <a:endParaRPr lang="en-US" dirty="0" smtClean="0"/>
          </a:p>
          <a:p>
            <a:r>
              <a:rPr lang="en-US" dirty="0">
                <a:latin typeface="Times New Roman" panose="02020603050405020304" pitchFamily="18" charset="0"/>
                <a:cs typeface="Times New Roman" panose="02020603050405020304" pitchFamily="18" charset="0"/>
              </a:rPr>
              <a:t>Kiselev, N., Pfaltz, M., Haas, F., Schick, M., </a:t>
            </a:r>
            <a:r>
              <a:rPr lang="en-US" dirty="0" err="1">
                <a:latin typeface="Times New Roman" panose="02020603050405020304" pitchFamily="18" charset="0"/>
                <a:cs typeface="Times New Roman" panose="02020603050405020304" pitchFamily="18" charset="0"/>
              </a:rPr>
              <a:t>Kappen</a:t>
            </a:r>
            <a:r>
              <a:rPr lang="en-US" dirty="0">
                <a:latin typeface="Times New Roman" panose="02020603050405020304" pitchFamily="18" charset="0"/>
                <a:cs typeface="Times New Roman" panose="02020603050405020304" pitchFamily="18" charset="0"/>
              </a:rPr>
              <a:t>, M., </a:t>
            </a:r>
            <a:r>
              <a:rPr lang="en-US" dirty="0" err="1">
                <a:latin typeface="Times New Roman" panose="02020603050405020304" pitchFamily="18" charset="0"/>
                <a:cs typeface="Times New Roman" panose="02020603050405020304" pitchFamily="18" charset="0"/>
              </a:rPr>
              <a:t>Sijbrandij</a:t>
            </a:r>
            <a:r>
              <a:rPr lang="en-US" dirty="0">
                <a:latin typeface="Times New Roman" panose="02020603050405020304" pitchFamily="18" charset="0"/>
                <a:cs typeface="Times New Roman" panose="02020603050405020304" pitchFamily="18" charset="0"/>
              </a:rPr>
              <a:t>, M., ... &amp; </a:t>
            </a:r>
            <a:r>
              <a:rPr lang="en-US" dirty="0" err="1">
                <a:latin typeface="Times New Roman" panose="02020603050405020304" pitchFamily="18" charset="0"/>
                <a:cs typeface="Times New Roman" panose="02020603050405020304" pitchFamily="18" charset="0"/>
              </a:rPr>
              <a:t>Morina</a:t>
            </a:r>
            <a:r>
              <a:rPr lang="en-US" dirty="0">
                <a:latin typeface="Times New Roman" panose="02020603050405020304" pitchFamily="18" charset="0"/>
                <a:cs typeface="Times New Roman" panose="02020603050405020304" pitchFamily="18" charset="0"/>
              </a:rPr>
              <a:t>, N. (2020). Structural and socio-cultural barriers to accessing mental healthcare among Syrian refugees and asylum seekers in Switzerland. </a:t>
            </a:r>
            <a:r>
              <a:rPr lang="en-US" i="1" dirty="0">
                <a:latin typeface="Times New Roman" panose="02020603050405020304" pitchFamily="18" charset="0"/>
                <a:cs typeface="Times New Roman" panose="02020603050405020304" pitchFamily="18" charset="0"/>
              </a:rPr>
              <a:t>European journal of </a:t>
            </a:r>
            <a:r>
              <a:rPr lang="en-US" i="1" dirty="0" err="1">
                <a:latin typeface="Times New Roman" panose="02020603050405020304" pitchFamily="18" charset="0"/>
                <a:cs typeface="Times New Roman" panose="02020603050405020304" pitchFamily="18" charset="0"/>
              </a:rPr>
              <a:t>psychotraumatology</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11</a:t>
            </a:r>
            <a:r>
              <a:rPr lang="en-US" dirty="0">
                <a:latin typeface="Times New Roman" panose="02020603050405020304" pitchFamily="18" charset="0"/>
                <a:cs typeface="Times New Roman" panose="02020603050405020304" pitchFamily="18" charset="0"/>
              </a:rPr>
              <a:t>(1), 1717825.</a:t>
            </a:r>
          </a:p>
          <a:p>
            <a:r>
              <a:rPr lang="en-US" dirty="0" smtClean="0">
                <a:latin typeface="Times New Roman" panose="02020603050405020304" pitchFamily="18" charset="0"/>
                <a:cs typeface="Times New Roman" panose="02020603050405020304" pitchFamily="18" charset="0"/>
              </a:rPr>
              <a:t>Haleem</a:t>
            </a:r>
            <a:r>
              <a:rPr lang="en-US" dirty="0">
                <a:latin typeface="Times New Roman" panose="02020603050405020304" pitchFamily="18" charset="0"/>
                <a:cs typeface="Times New Roman" panose="02020603050405020304" pitchFamily="18" charset="0"/>
              </a:rPr>
              <a:t>, A., Javaid, M., Singh, R. P., &amp; </a:t>
            </a:r>
            <a:r>
              <a:rPr lang="en-US" dirty="0" err="1">
                <a:latin typeface="Times New Roman" panose="02020603050405020304" pitchFamily="18" charset="0"/>
                <a:cs typeface="Times New Roman" panose="02020603050405020304" pitchFamily="18" charset="0"/>
              </a:rPr>
              <a:t>Suman</a:t>
            </a:r>
            <a:r>
              <a:rPr lang="en-US" dirty="0">
                <a:latin typeface="Times New Roman" panose="02020603050405020304" pitchFamily="18" charset="0"/>
                <a:cs typeface="Times New Roman" panose="02020603050405020304" pitchFamily="18" charset="0"/>
              </a:rPr>
              <a:t>, R. (2021). Telemedicine for Healthcare: Capabilities, features, barriers, and applications. </a:t>
            </a:r>
            <a:r>
              <a:rPr lang="en-US" i="1" dirty="0">
                <a:latin typeface="Times New Roman" panose="02020603050405020304" pitchFamily="18" charset="0"/>
                <a:cs typeface="Times New Roman" panose="02020603050405020304" pitchFamily="18" charset="0"/>
              </a:rPr>
              <a:t>Sensors International</a:t>
            </a:r>
            <a:r>
              <a:rPr lang="en-US" dirty="0">
                <a:latin typeface="Times New Roman" panose="02020603050405020304" pitchFamily="18" charset="0"/>
                <a:cs typeface="Times New Roman" panose="02020603050405020304" pitchFamily="18" charset="0"/>
              </a:rPr>
              <a:t>, 100117.</a:t>
            </a:r>
          </a:p>
          <a:p>
            <a:r>
              <a:rPr lang="en-US" dirty="0" smtClean="0">
                <a:latin typeface="Times New Roman" panose="02020603050405020304" pitchFamily="18" charset="0"/>
                <a:cs typeface="Times New Roman" panose="02020603050405020304" pitchFamily="18" charset="0"/>
              </a:rPr>
              <a:t>Pooja </a:t>
            </a:r>
            <a:r>
              <a:rPr lang="en-US" dirty="0">
                <a:latin typeface="Times New Roman" panose="02020603050405020304" pitchFamily="18" charset="0"/>
                <a:cs typeface="Times New Roman" panose="02020603050405020304" pitchFamily="18" charset="0"/>
              </a:rPr>
              <a:t>Chandrashekar, A. B., &amp; Jain, S. H. (2020). Eliminating barriers to virtual care: implementing portable medical licensure. </a:t>
            </a:r>
            <a:r>
              <a:rPr lang="en-US" i="1" dirty="0">
                <a:latin typeface="Times New Roman" panose="02020603050405020304" pitchFamily="18" charset="0"/>
                <a:cs typeface="Times New Roman" panose="02020603050405020304" pitchFamily="18" charset="0"/>
              </a:rPr>
              <a:t>Am J </a:t>
            </a:r>
            <a:r>
              <a:rPr lang="en-US" i="1" dirty="0" err="1">
                <a:latin typeface="Times New Roman" panose="02020603050405020304" pitchFamily="18" charset="0"/>
                <a:cs typeface="Times New Roman" panose="02020603050405020304" pitchFamily="18" charset="0"/>
              </a:rPr>
              <a:t>Manag</a:t>
            </a:r>
            <a:r>
              <a:rPr lang="en-US" i="1" dirty="0">
                <a:latin typeface="Times New Roman" panose="02020603050405020304" pitchFamily="18" charset="0"/>
                <a:cs typeface="Times New Roman" panose="02020603050405020304" pitchFamily="18" charset="0"/>
              </a:rPr>
              <a:t> Care</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26</a:t>
            </a:r>
            <a:r>
              <a:rPr lang="en-US" dirty="0">
                <a:latin typeface="Times New Roman" panose="02020603050405020304" pitchFamily="18" charset="0"/>
                <a:cs typeface="Times New Roman" panose="02020603050405020304" pitchFamily="18" charset="0"/>
              </a:rPr>
              <a:t>(1), 20-22.</a:t>
            </a:r>
          </a:p>
          <a:p>
            <a:endParaRPr lang="en-US" dirty="0"/>
          </a:p>
        </p:txBody>
      </p:sp>
    </p:spTree>
    <p:extLst>
      <p:ext uri="{BB962C8B-B14F-4D97-AF65-F5344CB8AC3E}">
        <p14:creationId xmlns:p14="http://schemas.microsoft.com/office/powerpoint/2010/main" val="1584764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69818"/>
          </a:xfrm>
        </p:spPr>
        <p:txBody>
          <a:bodyPr/>
          <a:lstStyle/>
          <a:p>
            <a:pPr algn="ctr"/>
            <a:r>
              <a:rPr lang="en-US" dirty="0" smtClean="0">
                <a:solidFill>
                  <a:schemeClr val="tx1"/>
                </a:solidFill>
              </a:rPr>
              <a:t>Introduction</a:t>
            </a:r>
            <a:endParaRPr lang="en-US" dirty="0">
              <a:solidFill>
                <a:schemeClr val="tx1"/>
              </a:solidFill>
            </a:endParaRPr>
          </a:p>
        </p:txBody>
      </p:sp>
      <p:sp>
        <p:nvSpPr>
          <p:cNvPr id="3" name="Content Placeholder 2"/>
          <p:cNvSpPr>
            <a:spLocks noGrp="1"/>
          </p:cNvSpPr>
          <p:nvPr>
            <p:ph idx="1"/>
          </p:nvPr>
        </p:nvSpPr>
        <p:spPr>
          <a:xfrm>
            <a:off x="677334" y="1689535"/>
            <a:ext cx="8596668" cy="4586574"/>
          </a:xfrm>
        </p:spPr>
        <p:txBody>
          <a:bodyPr>
            <a:noAutofit/>
          </a:bodyPr>
          <a:lstStyle/>
          <a:p>
            <a:r>
              <a:rPr lang="en-US" sz="2000" dirty="0">
                <a:latin typeface="Times New Roman" panose="02020603050405020304" pitchFamily="18" charset="0"/>
                <a:cs typeface="Times New Roman" panose="02020603050405020304" pitchFamily="18" charset="0"/>
              </a:rPr>
              <a:t>Many variables influence wellbeing in regional areas.</a:t>
            </a:r>
          </a:p>
          <a:p>
            <a:r>
              <a:rPr lang="en-US" sz="2000" dirty="0">
                <a:latin typeface="Times New Roman" panose="02020603050405020304" pitchFamily="18" charset="0"/>
                <a:cs typeface="Times New Roman" panose="02020603050405020304" pitchFamily="18" charset="0"/>
              </a:rPr>
              <a:t>Chronic diseases are more prevalent in rural areas than in urban areas.</a:t>
            </a:r>
          </a:p>
          <a:p>
            <a:r>
              <a:rPr lang="en-US" sz="2000" dirty="0">
                <a:latin typeface="Times New Roman" panose="02020603050405020304" pitchFamily="18" charset="0"/>
                <a:cs typeface="Times New Roman" panose="02020603050405020304" pitchFamily="18" charset="0"/>
              </a:rPr>
              <a:t>Cardiovascular diseases, malignancy, chronic obstructive pulmonary disease, stroke, and hypoglycemia are examples of chronic health </a:t>
            </a:r>
            <a:r>
              <a:rPr lang="en-US" sz="2000" dirty="0" smtClean="0">
                <a:latin typeface="Times New Roman" panose="02020603050405020304" pitchFamily="18" charset="0"/>
                <a:cs typeface="Times New Roman" panose="02020603050405020304" pitchFamily="18" charset="0"/>
              </a:rPr>
              <a:t>conditions (Haalem et al., 2020).</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In addition, rural areas have greater death rates and impairment than urban areas.  </a:t>
            </a:r>
            <a:r>
              <a:rPr lang="en-US" sz="2000" dirty="0" smtClean="0">
                <a:latin typeface="Times New Roman" panose="02020603050405020304" pitchFamily="18" charset="0"/>
                <a:cs typeface="Times New Roman" panose="02020603050405020304" pitchFamily="18" charset="0"/>
              </a:rPr>
              <a:t> </a:t>
            </a:r>
          </a:p>
          <a:p>
            <a:r>
              <a:rPr lang="en-US" sz="2000" dirty="0">
                <a:latin typeface="Times New Roman" panose="02020603050405020304" pitchFamily="18" charset="0"/>
                <a:cs typeface="Times New Roman" panose="02020603050405020304" pitchFamily="18" charset="0"/>
              </a:rPr>
              <a:t>The goal of this paper is to assess the inherent impediments that have hampered progress in improving oral health issue in The united States, and to provide effective remedies that are within instant grasp. </a:t>
            </a:r>
          </a:p>
          <a:p>
            <a:endParaRPr lang="en-US" sz="2000"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128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4291"/>
          </a:xfrm>
        </p:spPr>
        <p:txBody>
          <a:bodyPr/>
          <a:lstStyle/>
          <a:p>
            <a:pPr algn="ctr"/>
            <a:r>
              <a:rPr lang="en-US" dirty="0">
                <a:solidFill>
                  <a:schemeClr val="tx1"/>
                </a:solidFill>
                <a:latin typeface="Times New Roman" panose="02020603050405020304" pitchFamily="18" charset="0"/>
                <a:cs typeface="Times New Roman" panose="02020603050405020304" pitchFamily="18" charset="0"/>
              </a:rPr>
              <a:t>Solution of Health Care Barriers</a:t>
            </a:r>
          </a:p>
        </p:txBody>
      </p:sp>
      <p:sp>
        <p:nvSpPr>
          <p:cNvPr id="3" name="Content Placeholder 2"/>
          <p:cNvSpPr>
            <a:spLocks noGrp="1"/>
          </p:cNvSpPr>
          <p:nvPr>
            <p:ph idx="1"/>
          </p:nvPr>
        </p:nvSpPr>
        <p:spPr>
          <a:xfrm>
            <a:off x="677334" y="1620261"/>
            <a:ext cx="8596668" cy="4198648"/>
          </a:xfrm>
        </p:spPr>
        <p:txBody>
          <a:bodyPr>
            <a:normAutofit/>
          </a:bodyPr>
          <a:lstStyle/>
          <a:p>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Ever since, a slew of developed and developing economies have spent many hours and dollars proposing methods to increase "healthcare coverage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term "accessibility" refers to a broad range of issues relating to people's and groups' ability to acquire healthcare resources from the medical system.</a:t>
            </a:r>
          </a:p>
          <a:p>
            <a:r>
              <a:rPr lang="en-US" dirty="0">
                <a:latin typeface="Times New Roman" panose="02020603050405020304" pitchFamily="18" charset="0"/>
                <a:cs typeface="Times New Roman" panose="02020603050405020304" pitchFamily="18" charset="0"/>
              </a:rPr>
              <a:t>Due to the difficulty in quantifying the phrase, legislators frequently equate accessibility to healthcare coverage with the availability of enough medical providers in the locations where people </a:t>
            </a:r>
            <a:r>
              <a:rPr lang="en-US" dirty="0" smtClean="0">
                <a:latin typeface="Times New Roman" panose="02020603050405020304" pitchFamily="18" charset="0"/>
                <a:cs typeface="Times New Roman" panose="02020603050405020304" pitchFamily="18" charset="0"/>
              </a:rPr>
              <a:t>liv </a:t>
            </a:r>
            <a:r>
              <a:rPr lang="en-US" dirty="0">
                <a:solidFill>
                  <a:schemeClr val="tx1"/>
                </a:solidFill>
                <a:latin typeface="Times New Roman" panose="02020603050405020304" pitchFamily="18" charset="0"/>
                <a:cs typeface="Times New Roman" panose="02020603050405020304" pitchFamily="18" charset="0"/>
              </a:rPr>
              <a:t>(Pooja &amp; Jain, 2020).</a:t>
            </a:r>
            <a:r>
              <a:rPr lang="en-US"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537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92727"/>
          </a:xfrm>
        </p:spPr>
        <p:txBody>
          <a:bodyPr/>
          <a:lstStyle/>
          <a:p>
            <a:pPr algn="ctr"/>
            <a:r>
              <a:rPr lang="en-US" b="1" dirty="0" smtClean="0">
                <a:solidFill>
                  <a:schemeClr val="tx1"/>
                </a:solidFill>
                <a:latin typeface="Times New Roman" panose="02020603050405020304" pitchFamily="18" charset="0"/>
                <a:cs typeface="Times New Roman" panose="02020603050405020304" pitchFamily="18" charset="0"/>
              </a:rPr>
              <a:t>Continuation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302327"/>
            <a:ext cx="8596668" cy="5347855"/>
          </a:xfrm>
        </p:spPr>
        <p:txBody>
          <a:bodyPr>
            <a:noAutofit/>
          </a:bodyPr>
          <a:lstStyle/>
          <a:p>
            <a:pPr>
              <a:lnSpc>
                <a:spcPct val="200000"/>
              </a:lnSpc>
            </a:pPr>
            <a:r>
              <a:rPr lang="en-US" dirty="0">
                <a:latin typeface="Times New Roman" panose="02020603050405020304" pitchFamily="18" charset="0"/>
                <a:cs typeface="Times New Roman" panose="02020603050405020304" pitchFamily="18" charset="0"/>
              </a:rPr>
              <a:t>Addressing the following significant barriers, in particular, will benefit our cause acquire access to and use accessible </a:t>
            </a:r>
            <a:r>
              <a:rPr lang="en-US" dirty="0" smtClean="0">
                <a:latin typeface="Times New Roman" panose="02020603050405020304" pitchFamily="18" charset="0"/>
                <a:cs typeface="Times New Roman" panose="02020603050405020304" pitchFamily="18" charset="0"/>
              </a:rPr>
              <a:t>care</a:t>
            </a:r>
          </a:p>
          <a:p>
            <a:pPr>
              <a:lnSpc>
                <a:spcPct val="200000"/>
              </a:lnSpc>
            </a:pPr>
            <a:r>
              <a:rPr lang="en-US" dirty="0">
                <a:latin typeface="Times New Roman" panose="02020603050405020304" pitchFamily="18" charset="0"/>
                <a:cs typeface="Times New Roman" panose="02020603050405020304" pitchFamily="18" charset="0"/>
              </a:rPr>
              <a:t> Behavioral Determinants</a:t>
            </a:r>
          </a:p>
          <a:p>
            <a:pPr>
              <a:lnSpc>
                <a:spcPct val="200000"/>
              </a:lnSpc>
            </a:pPr>
            <a:r>
              <a:rPr lang="en-US" dirty="0">
                <a:latin typeface="Times New Roman" panose="02020603050405020304" pitchFamily="18" charset="0"/>
                <a:cs typeface="Times New Roman" panose="02020603050405020304" pitchFamily="18" charset="0"/>
              </a:rPr>
              <a:t>Oral Care Proficiency which include, Using literacy to promote healthy </a:t>
            </a:r>
            <a:r>
              <a:rPr lang="en-US" dirty="0" smtClean="0">
                <a:latin typeface="Times New Roman" panose="02020603050405020304" pitchFamily="18" charset="0"/>
                <a:cs typeface="Times New Roman" panose="02020603050405020304" pitchFamily="18" charset="0"/>
              </a:rPr>
              <a:t>habits, Treatment </a:t>
            </a:r>
            <a:r>
              <a:rPr lang="en-US" dirty="0">
                <a:latin typeface="Times New Roman" panose="02020603050405020304" pitchFamily="18" charset="0"/>
                <a:cs typeface="Times New Roman" panose="02020603050405020304" pitchFamily="18" charset="0"/>
              </a:rPr>
              <a:t>vs. preventive mentality </a:t>
            </a:r>
            <a:r>
              <a:rPr lang="en-US" dirty="0" smtClean="0">
                <a:latin typeface="Times New Roman" panose="02020603050405020304" pitchFamily="18" charset="0"/>
                <a:cs typeface="Times New Roman" panose="02020603050405020304" pitchFamily="18" charset="0"/>
              </a:rPr>
              <a:t>and Misconceptions </a:t>
            </a:r>
            <a:r>
              <a:rPr lang="en-US" dirty="0">
                <a:latin typeface="Times New Roman" panose="02020603050405020304" pitchFamily="18" charset="0"/>
                <a:cs typeface="Times New Roman" panose="02020603050405020304" pitchFamily="18" charset="0"/>
              </a:rPr>
              <a:t>about social and cultural </a:t>
            </a:r>
            <a:r>
              <a:rPr lang="en-US" dirty="0" smtClean="0">
                <a:latin typeface="Times New Roman" panose="02020603050405020304" pitchFamily="18" charset="0"/>
                <a:cs typeface="Times New Roman" panose="02020603050405020304" pitchFamily="18" charset="0"/>
              </a:rPr>
              <a:t>issues </a:t>
            </a:r>
            <a:r>
              <a:rPr lang="en-US" dirty="0">
                <a:solidFill>
                  <a:schemeClr val="tx1"/>
                </a:solidFill>
                <a:latin typeface="Times New Roman" panose="02020603050405020304" pitchFamily="18" charset="0"/>
                <a:cs typeface="Times New Roman" panose="02020603050405020304" pitchFamily="18" charset="0"/>
              </a:rPr>
              <a:t>(Pooja &amp; Jain, 2020</a:t>
            </a:r>
            <a:r>
              <a:rPr lang="en-US" dirty="0" smtClean="0">
                <a:solidFill>
                  <a:schemeClr val="tx1"/>
                </a:solidFill>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a:lnSpc>
                <a:spcPct val="200000"/>
              </a:lnSpc>
            </a:pPr>
            <a:r>
              <a:rPr lang="en-US" dirty="0">
                <a:latin typeface="Times New Roman" panose="02020603050405020304" pitchFamily="18" charset="0"/>
                <a:cs typeface="Times New Roman" panose="02020603050405020304" pitchFamily="18" charset="0"/>
              </a:rPr>
              <a:t>Financial Considerations </a:t>
            </a:r>
            <a:r>
              <a:rPr lang="en-US" dirty="0" smtClean="0">
                <a:latin typeface="Times New Roman" panose="02020603050405020304" pitchFamily="18" charset="0"/>
                <a:cs typeface="Times New Roman" panose="02020603050405020304" pitchFamily="18" charset="0"/>
              </a:rPr>
              <a:t> such as, a</a:t>
            </a:r>
            <a:r>
              <a:rPr lang="en-US" dirty="0">
                <a:latin typeface="Times New Roman" panose="02020603050405020304" pitchFamily="18" charset="0"/>
                <a:cs typeface="Times New Roman" panose="02020603050405020304" pitchFamily="18" charset="0"/>
              </a:rPr>
              <a:t>. The Economics of Long-Term Patient Care b. The Concentration of Providers</a:t>
            </a:r>
          </a:p>
          <a:p>
            <a:pPr>
              <a:lnSpc>
                <a:spcPct val="200000"/>
              </a:lnSpc>
            </a:pPr>
            <a:r>
              <a:rPr lang="en-US" dirty="0" smtClean="0">
                <a:latin typeface="Times New Roman" panose="02020603050405020304" pitchFamily="18" charset="0"/>
                <a:cs typeface="Times New Roman" panose="02020603050405020304" pitchFamily="18" charset="0"/>
              </a:rPr>
              <a:t>Individuals </a:t>
            </a:r>
            <a:r>
              <a:rPr lang="en-US" dirty="0">
                <a:latin typeface="Times New Roman" panose="02020603050405020304" pitchFamily="18" charset="0"/>
                <a:cs typeface="Times New Roman" panose="02020603050405020304" pitchFamily="18" charset="0"/>
              </a:rPr>
              <a:t>with Disabilities  </a:t>
            </a:r>
            <a:endParaRPr lang="en-US" dirty="0" smtClean="0">
              <a:latin typeface="Times New Roman" panose="02020603050405020304" pitchFamily="18" charset="0"/>
              <a:cs typeface="Times New Roman" panose="02020603050405020304" pitchFamily="18" charset="0"/>
            </a:endParaRPr>
          </a:p>
          <a:p>
            <a:pPr>
              <a:lnSpc>
                <a:spcPct val="200000"/>
              </a:lnSpc>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1602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200000"/>
              </a:lnSpc>
            </a:pPr>
            <a:r>
              <a:rPr lang="en-US" b="1" dirty="0" smtClean="0">
                <a:solidFill>
                  <a:schemeClr val="tx1"/>
                </a:solidFill>
                <a:latin typeface="Times New Roman" panose="02020603050405020304" pitchFamily="18" charset="0"/>
                <a:cs typeface="Times New Roman" panose="02020603050405020304" pitchFamily="18" charset="0"/>
              </a:rPr>
              <a:t>                         Continuation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042308" y="2134084"/>
            <a:ext cx="8596668" cy="4337193"/>
          </a:xfrm>
        </p:spPr>
        <p:txBody>
          <a:bodyPr>
            <a:noAutofit/>
          </a:bodyPr>
          <a:lstStyle/>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Enhanced oral hygiene education is a first approach in better visualized to realize the benefits of and request care, as well as allowing communities to build an oral hygiene attitude that they should strive for.</a:t>
            </a:r>
          </a:p>
          <a:p>
            <a:pPr>
              <a:lnSpc>
                <a:spcPct val="200000"/>
              </a:lnSpc>
            </a:pPr>
            <a:r>
              <a:rPr lang="en-US" sz="1600" dirty="0">
                <a:solidFill>
                  <a:schemeClr val="tx1"/>
                </a:solidFill>
                <a:latin typeface="Times New Roman" panose="02020603050405020304" pitchFamily="18" charset="0"/>
                <a:cs typeface="Times New Roman" panose="02020603050405020304" pitchFamily="18" charset="0"/>
              </a:rPr>
              <a:t>Efforts to improve oral hygiene awareness have yielded positive results in a number of numerous </a:t>
            </a:r>
            <a:r>
              <a:rPr lang="en-US" sz="1600" dirty="0">
                <a:solidFill>
                  <a:schemeClr val="tx1"/>
                </a:solidFill>
                <a:latin typeface="Times New Roman" panose="02020603050405020304" pitchFamily="18" charset="0"/>
                <a:cs typeface="Times New Roman" panose="02020603050405020304" pitchFamily="18" charset="0"/>
              </a:rPr>
              <a:t>regions (Pooja &amp; Jain, 2020</a:t>
            </a:r>
            <a:r>
              <a:rPr lang="en-US" sz="1600" dirty="0" smtClean="0">
                <a:solidFill>
                  <a:schemeClr val="tx1"/>
                </a:solidFill>
                <a:latin typeface="Times New Roman" panose="02020603050405020304" pitchFamily="18" charset="0"/>
                <a:cs typeface="Times New Roman" panose="02020603050405020304" pitchFamily="18" charset="0"/>
              </a:rPr>
              <a:t>). </a:t>
            </a:r>
            <a:endParaRPr lang="en-US"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7051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039091"/>
          </a:xfrm>
        </p:spPr>
        <p:txBody>
          <a:bodyPr>
            <a:normAutofit/>
          </a:bodyPr>
          <a:lstStyle/>
          <a:p>
            <a:pPr algn="ctr"/>
            <a:r>
              <a:rPr lang="en-US" b="1" dirty="0" smtClean="0">
                <a:solidFill>
                  <a:schemeClr val="tx1"/>
                </a:solidFill>
                <a:latin typeface="Times New Roman" panose="02020603050405020304" pitchFamily="18" charset="0"/>
                <a:cs typeface="Times New Roman" panose="02020603050405020304" pitchFamily="18" charset="0"/>
              </a:rPr>
              <a:t>Continuation</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677334" y="1648690"/>
            <a:ext cx="8596668" cy="4862945"/>
          </a:xfrm>
        </p:spPr>
        <p:txBody>
          <a:bodyPr>
            <a:noAutofit/>
          </a:bodyPr>
          <a:lstStyle/>
          <a:p>
            <a:pPr>
              <a:lnSpc>
                <a:spcPct val="200000"/>
              </a:lnSpc>
            </a:pPr>
            <a:r>
              <a:rPr lang="en-US" dirty="0">
                <a:solidFill>
                  <a:schemeClr val="tx1"/>
                </a:solidFill>
                <a:latin typeface="Times New Roman" panose="02020603050405020304" pitchFamily="18" charset="0"/>
                <a:cs typeface="Times New Roman" panose="02020603050405020304" pitchFamily="18" charset="0"/>
              </a:rPr>
              <a:t>The AGD encourages all partners to work together to ensure the following outcomes: </a:t>
            </a:r>
            <a:endParaRPr lang="en-US" dirty="0" smtClean="0">
              <a:solidFill>
                <a:schemeClr val="tx1"/>
              </a:solidFill>
              <a:latin typeface="Times New Roman" panose="02020603050405020304" pitchFamily="18" charset="0"/>
              <a:cs typeface="Times New Roman" panose="02020603050405020304" pitchFamily="18" charset="0"/>
            </a:endParaRP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In terms of providing advertorial and deliberative services to primary and secondary school textbook publishers, continue pursuing the implementation of a comprehensive oral hygiene broad curriculum for state education wellbeing </a:t>
            </a:r>
            <a:r>
              <a:rPr lang="en-US" dirty="0" smtClean="0">
                <a:solidFill>
                  <a:schemeClr val="tx1"/>
                </a:solidFill>
                <a:latin typeface="Times New Roman" panose="02020603050405020304" pitchFamily="18" charset="0"/>
                <a:cs typeface="Times New Roman" panose="02020603050405020304" pitchFamily="18" charset="0"/>
              </a:rPr>
              <a:t>curriculum </a:t>
            </a:r>
            <a:r>
              <a:rPr lang="en-US" dirty="0">
                <a:latin typeface="Times New Roman" panose="02020603050405020304" pitchFamily="18" charset="0"/>
                <a:cs typeface="Times New Roman" panose="02020603050405020304" pitchFamily="18" charset="0"/>
              </a:rPr>
              <a:t>(Haalem et al., 2020</a:t>
            </a:r>
            <a:r>
              <a:rPr lang="en-US" dirty="0" smtClean="0">
                <a:latin typeface="Times New Roman" panose="02020603050405020304" pitchFamily="18" charset="0"/>
                <a:cs typeface="Times New Roman" panose="02020603050405020304" pitchFamily="18" charset="0"/>
              </a:rPr>
              <a:t>)</a:t>
            </a:r>
            <a:r>
              <a:rPr lang="en-US" dirty="0">
                <a:solidFill>
                  <a:schemeClr val="tx1"/>
                </a:solidFill>
                <a:latin typeface="Times New Roman" panose="02020603050405020304" pitchFamily="18" charset="0"/>
                <a:cs typeface="Times New Roman" panose="02020603050405020304" pitchFamily="18" charset="0"/>
              </a:rPr>
              <a:t>.</a:t>
            </a:r>
            <a:endParaRPr lang="en-US" dirty="0" smtClean="0">
              <a:solidFill>
                <a:schemeClr val="tx1"/>
              </a:solidFill>
              <a:latin typeface="Times New Roman" panose="02020603050405020304" pitchFamily="18" charset="0"/>
              <a:cs typeface="Times New Roman" panose="02020603050405020304" pitchFamily="18" charset="0"/>
            </a:endParaRPr>
          </a:p>
          <a:p>
            <a:pPr>
              <a:lnSpc>
                <a:spcPct val="200000"/>
              </a:lnSpc>
            </a:pPr>
            <a:r>
              <a:rPr lang="en-US" dirty="0" smtClean="0">
                <a:solidFill>
                  <a:schemeClr val="tx1"/>
                </a:solidFill>
                <a:latin typeface="Times New Roman" panose="02020603050405020304" pitchFamily="18" charset="0"/>
                <a:cs typeface="Times New Roman" panose="02020603050405020304" pitchFamily="18" charset="0"/>
              </a:rPr>
              <a:t>provide </a:t>
            </a:r>
            <a:r>
              <a:rPr lang="en-US" dirty="0">
                <a:solidFill>
                  <a:schemeClr val="tx1"/>
                </a:solidFill>
                <a:latin typeface="Times New Roman" panose="02020603050405020304" pitchFamily="18" charset="0"/>
                <a:cs typeface="Times New Roman" panose="02020603050405020304" pitchFamily="18" charset="0"/>
              </a:rPr>
              <a:t>tests within one students as part of the proposals for new moms to promote advance preview; </a:t>
            </a:r>
            <a:endParaRPr lang="en-US" dirty="0" smtClean="0">
              <a:solidFill>
                <a:schemeClr val="tx1"/>
              </a:solidFill>
              <a:latin typeface="Times New Roman" panose="02020603050405020304" pitchFamily="18" charset="0"/>
              <a:cs typeface="Times New Roman" panose="02020603050405020304" pitchFamily="18" charset="0"/>
            </a:endParaRPr>
          </a:p>
          <a:p>
            <a:pPr>
              <a:lnSpc>
                <a:spcPct val="200000"/>
              </a:lnSpc>
            </a:pPr>
            <a:r>
              <a:rPr lang="en-US" dirty="0">
                <a:solidFill>
                  <a:schemeClr val="tx1"/>
                </a:solidFill>
                <a:latin typeface="Times New Roman" panose="02020603050405020304" pitchFamily="18" charset="0"/>
                <a:cs typeface="Times New Roman" panose="02020603050405020304" pitchFamily="18" charset="0"/>
              </a:rPr>
              <a:t>Provide creative instructional materials to instructors at all levels, such as instructive movies, puzzles, crossword puzzles, and demonstrations that teach youngsters about the importance of their dentition and also how to manage for them; </a:t>
            </a:r>
          </a:p>
        </p:txBody>
      </p:sp>
    </p:spTree>
    <p:extLst>
      <p:ext uri="{BB962C8B-B14F-4D97-AF65-F5344CB8AC3E}">
        <p14:creationId xmlns:p14="http://schemas.microsoft.com/office/powerpoint/2010/main" val="1179324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72837"/>
            <a:ext cx="8596668" cy="5168526"/>
          </a:xfrm>
        </p:spPr>
        <p:txBody>
          <a:bodyPr>
            <a:normAutofit/>
          </a:bodyPr>
          <a:lstStyle/>
          <a:p>
            <a:pPr marL="0" indent="0">
              <a:lnSpc>
                <a:spcPct val="200000"/>
              </a:lnSpc>
              <a:buNone/>
            </a:pPr>
            <a:r>
              <a:rPr lang="en-US" sz="3600" dirty="0" smtClean="0">
                <a:latin typeface="Times New Roman" panose="02020603050405020304" pitchFamily="18" charset="0"/>
                <a:cs typeface="Times New Roman" panose="02020603050405020304" pitchFamily="18" charset="0"/>
              </a:rPr>
              <a:t>                 Behavioral </a:t>
            </a:r>
            <a:r>
              <a:rPr lang="en-US" sz="3600" dirty="0">
                <a:latin typeface="Times New Roman" panose="02020603050405020304" pitchFamily="18" charset="0"/>
                <a:cs typeface="Times New Roman" panose="02020603050405020304" pitchFamily="18" charset="0"/>
              </a:rPr>
              <a:t>Determinants </a:t>
            </a:r>
            <a:endParaRPr lang="en-US" sz="3600" dirty="0" smtClean="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When a person comprehends the significance of oral hygiene, he or she takes action, and intervention becomes ingrained as </a:t>
            </a:r>
            <a:r>
              <a:rPr lang="en-US" dirty="0" smtClean="0">
                <a:latin typeface="Times New Roman" panose="02020603050405020304" pitchFamily="18" charset="0"/>
                <a:cs typeface="Times New Roman" panose="02020603050405020304" pitchFamily="18" charset="0"/>
              </a:rPr>
              <a:t>priority </a:t>
            </a:r>
            <a:r>
              <a:rPr lang="en-US" dirty="0">
                <a:latin typeface="Times New Roman" panose="02020603050405020304" pitchFamily="18" charset="0"/>
                <a:cs typeface="Times New Roman" panose="02020603050405020304" pitchFamily="18" charset="0"/>
              </a:rPr>
              <a:t>(Haalem et al., 2020)</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Patient engagement is the unstated solution to bettering oral hygiene, and it's affordable and easy to implement. </a:t>
            </a:r>
            <a:endParaRPr lang="en-US" dirty="0" smtClean="0">
              <a:latin typeface="Times New Roman" panose="02020603050405020304" pitchFamily="18" charset="0"/>
              <a:cs typeface="Times New Roman" panose="02020603050405020304" pitchFamily="18" charset="0"/>
            </a:endParaRPr>
          </a:p>
          <a:p>
            <a:pPr>
              <a:lnSpc>
                <a:spcPct val="150000"/>
              </a:lnSpc>
            </a:pPr>
            <a:r>
              <a:rPr lang="en-US" dirty="0">
                <a:latin typeface="Times New Roman" panose="02020603050405020304" pitchFamily="18" charset="0"/>
                <a:cs typeface="Times New Roman" panose="02020603050405020304" pitchFamily="18" charset="0"/>
              </a:rPr>
              <a:t>Knowledge merely, according to studies, does not transfer into value, which leads to health literacy and improving patient </a:t>
            </a:r>
            <a:r>
              <a:rPr lang="en-US" dirty="0" smtClean="0">
                <a:latin typeface="Times New Roman" panose="02020603050405020304" pitchFamily="18" charset="0"/>
                <a:cs typeface="Times New Roman" panose="02020603050405020304" pitchFamily="18" charset="0"/>
              </a:rPr>
              <a:t>consequences </a:t>
            </a:r>
            <a:r>
              <a:rPr lang="en-US" dirty="0">
                <a:solidFill>
                  <a:schemeClr val="tx1"/>
                </a:solidFill>
                <a:latin typeface="Times New Roman" panose="02020603050405020304" pitchFamily="18" charset="0"/>
                <a:cs typeface="Times New Roman" panose="02020603050405020304" pitchFamily="18" charset="0"/>
              </a:rPr>
              <a:t>(Pooja &amp; Jain, 2020</a:t>
            </a:r>
            <a:r>
              <a:rPr lang="en-US" dirty="0" smtClean="0">
                <a:solidFill>
                  <a:schemeClr val="tx1"/>
                </a:solidFill>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a:t>
            </a:r>
          </a:p>
          <a:p>
            <a:pPr>
              <a:lnSpc>
                <a:spcPct val="150000"/>
              </a:lnSpc>
            </a:pPr>
            <a:endParaRPr lang="en-US" dirty="0" smtClean="0">
              <a:latin typeface="Times New Roman" panose="02020603050405020304" pitchFamily="18" charset="0"/>
              <a:cs typeface="Times New Roman" panose="02020603050405020304" pitchFamily="18" charset="0"/>
            </a:endParaRPr>
          </a:p>
          <a:p>
            <a:pPr>
              <a:lnSpc>
                <a:spcPct val="150000"/>
              </a:lnSpc>
            </a:pPr>
            <a:endParaRPr lang="en-US" dirty="0"/>
          </a:p>
          <a:p>
            <a:pPr>
              <a:lnSpc>
                <a:spcPct val="150000"/>
              </a:lnSpc>
            </a:pP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12085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             </a:t>
            </a:r>
            <a:r>
              <a:rPr lang="en-US" dirty="0" smtClean="0">
                <a:solidFill>
                  <a:schemeClr val="tx1"/>
                </a:solidFill>
                <a:latin typeface="Times New Roman" panose="02020603050405020304" pitchFamily="18" charset="0"/>
                <a:cs typeface="Times New Roman" panose="02020603050405020304" pitchFamily="18" charset="0"/>
              </a:rPr>
              <a:t>Financial </a:t>
            </a:r>
            <a:r>
              <a:rPr lang="en-US" dirty="0">
                <a:solidFill>
                  <a:schemeClr val="tx1"/>
                </a:solidFill>
                <a:latin typeface="Times New Roman" panose="02020603050405020304" pitchFamily="18" charset="0"/>
                <a:cs typeface="Times New Roman" panose="02020603050405020304" pitchFamily="18" charset="0"/>
              </a:rPr>
              <a:t>Considerations</a:t>
            </a:r>
            <a:endParaRPr lang="en-US" dirty="0">
              <a:solidFill>
                <a:schemeClr val="tx1"/>
              </a:solidFill>
            </a:endParaRPr>
          </a:p>
        </p:txBody>
      </p:sp>
      <p:sp>
        <p:nvSpPr>
          <p:cNvPr id="3" name="Content Placeholder 2"/>
          <p:cNvSpPr>
            <a:spLocks noGrp="1"/>
          </p:cNvSpPr>
          <p:nvPr>
            <p:ph idx="1"/>
          </p:nvPr>
        </p:nvSpPr>
        <p:spPr/>
        <p:txBody>
          <a:bodyPr>
            <a:normAutofit/>
          </a:bodyPr>
          <a:lstStyle/>
          <a:p>
            <a:r>
              <a:rPr lang="en-US" dirty="0">
                <a:latin typeface="Times New Roman" panose="02020603050405020304" pitchFamily="18" charset="0"/>
                <a:cs typeface="Times New Roman" panose="02020603050405020304" pitchFamily="18" charset="0"/>
              </a:rPr>
              <a:t>Whenever we discuss about increasing  reimbursements, what we really mean is that we want to be able to encourage smaller companies and dentists so that the treatment they provide </a:t>
            </a:r>
            <a:r>
              <a:rPr lang="en-US">
                <a:latin typeface="Times New Roman" panose="02020603050405020304" pitchFamily="18" charset="0"/>
                <a:cs typeface="Times New Roman" panose="02020603050405020304" pitchFamily="18" charset="0"/>
              </a:rPr>
              <a:t>is </a:t>
            </a:r>
            <a:r>
              <a:rPr lang="en-US" smtClean="0">
                <a:latin typeface="Times New Roman" panose="02020603050405020304" pitchFamily="18" charset="0"/>
                <a:cs typeface="Times New Roman" panose="02020603050405020304" pitchFamily="18" charset="0"/>
              </a:rPr>
              <a:t>viable </a:t>
            </a:r>
            <a:r>
              <a:rPr lang="en-US">
                <a:latin typeface="Times New Roman" panose="02020603050405020304" pitchFamily="18" charset="0"/>
                <a:cs typeface="Times New Roman" panose="02020603050405020304" pitchFamily="18" charset="0"/>
              </a:rPr>
              <a:t>(Haalem et al., 2020)</a:t>
            </a:r>
            <a:r>
              <a:rPr lang="en-US"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 effectiveness of government initiatives to make care for all people economically possible has been demonstrated</a:t>
            </a:r>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Patients with specific needs include those with impairments, the aged, and those with medical disorders or co-morbidities that necessitate extra attention.</a:t>
            </a:r>
          </a:p>
          <a:p>
            <a:r>
              <a:rPr lang="en-US" dirty="0">
                <a:latin typeface="Times New Roman" panose="02020603050405020304" pitchFamily="18" charset="0"/>
                <a:cs typeface="Times New Roman" panose="02020603050405020304" pitchFamily="18" charset="0"/>
              </a:rPr>
              <a:t>Individuals with additional needs are frequently found in vulnerable communities, alerting us of the significance of guaranteeing that these patients are receiving important analytic from educated and qualified </a:t>
            </a:r>
            <a:r>
              <a:rPr lang="en-US" dirty="0" smtClean="0">
                <a:latin typeface="Times New Roman" panose="02020603050405020304" pitchFamily="18" charset="0"/>
                <a:cs typeface="Times New Roman" panose="02020603050405020304" pitchFamily="18" charset="0"/>
              </a:rPr>
              <a:t>practitioners </a:t>
            </a:r>
            <a:r>
              <a:rPr lang="en-US" dirty="0">
                <a:solidFill>
                  <a:schemeClr val="tx1"/>
                </a:solidFill>
                <a:latin typeface="Times New Roman" panose="02020603050405020304" pitchFamily="18" charset="0"/>
                <a:cs typeface="Times New Roman" panose="02020603050405020304" pitchFamily="18" charset="0"/>
              </a:rPr>
              <a:t>(Pooja &amp; Jain, 2020</a:t>
            </a:r>
            <a:r>
              <a:rPr lang="en-US" dirty="0" smtClean="0">
                <a:solidFill>
                  <a:schemeClr val="tx1"/>
                </a:solidFill>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1970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solidFill>
                  <a:schemeClr val="tx1"/>
                </a:solidFill>
                <a:latin typeface="Times New Roman" panose="02020603050405020304" pitchFamily="18" charset="0"/>
                <a:cs typeface="Times New Roman" panose="02020603050405020304" pitchFamily="18" charset="0"/>
              </a:rPr>
              <a:t>Health Care Barrier Related </a:t>
            </a:r>
            <a:r>
              <a:rPr lang="en-US" dirty="0">
                <a:solidFill>
                  <a:schemeClr val="tx1"/>
                </a:solidFill>
                <a:latin typeface="Times New Roman" panose="02020603050405020304" pitchFamily="18" charset="0"/>
                <a:cs typeface="Times New Roman" panose="02020603050405020304" pitchFamily="18" charset="0"/>
              </a:rPr>
              <a:t>to </a:t>
            </a:r>
            <a:r>
              <a:rPr lang="en-US" dirty="0" smtClean="0">
                <a:solidFill>
                  <a:schemeClr val="tx1"/>
                </a:solidFill>
                <a:latin typeface="Times New Roman" panose="02020603050405020304" pitchFamily="18" charset="0"/>
                <a:cs typeface="Times New Roman" panose="02020603050405020304" pitchFamily="18" charset="0"/>
              </a:rPr>
              <a:t>Access ,Cost </a:t>
            </a:r>
            <a:r>
              <a:rPr lang="en-US" dirty="0">
                <a:solidFill>
                  <a:schemeClr val="tx1"/>
                </a:solidFill>
                <a:latin typeface="Times New Roman" panose="02020603050405020304" pitchFamily="18" charset="0"/>
                <a:cs typeface="Times New Roman" panose="02020603050405020304" pitchFamily="18" charset="0"/>
              </a:rPr>
              <a:t>or a </a:t>
            </a:r>
            <a:r>
              <a:rPr lang="en-US" dirty="0" smtClean="0">
                <a:solidFill>
                  <a:schemeClr val="tx1"/>
                </a:solidFill>
                <a:latin typeface="Times New Roman" panose="02020603050405020304" pitchFamily="18" charset="0"/>
                <a:cs typeface="Times New Roman" panose="02020603050405020304" pitchFamily="18" charset="0"/>
              </a:rPr>
              <a:t>Quality Care Issue </a:t>
            </a:r>
            <a:r>
              <a:rPr lang="en-US" dirty="0">
                <a:solidFill>
                  <a:schemeClr val="tx1"/>
                </a:solidFill>
                <a:latin typeface="Times New Roman" panose="02020603050405020304" pitchFamily="18" charset="0"/>
                <a:cs typeface="Times New Roman" panose="02020603050405020304" pitchFamily="18" charset="0"/>
              </a:rPr>
              <a:t>at a </a:t>
            </a:r>
            <a:r>
              <a:rPr lang="en-US" dirty="0" smtClean="0">
                <a:solidFill>
                  <a:schemeClr val="tx1"/>
                </a:solidFill>
                <a:latin typeface="Times New Roman" panose="02020603050405020304" pitchFamily="18" charset="0"/>
                <a:cs typeface="Times New Roman" panose="02020603050405020304" pitchFamily="18" charset="0"/>
              </a:rPr>
              <a:t>Large Hospital</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nSpc>
                <a:spcPct val="150000"/>
              </a:lnSpc>
            </a:pPr>
            <a:r>
              <a:rPr lang="en-US" dirty="0" smtClean="0">
                <a:latin typeface="Times New Roman" panose="02020603050405020304" pitchFamily="18" charset="0"/>
                <a:cs typeface="Times New Roman" panose="02020603050405020304" pitchFamily="18" charset="0"/>
              </a:rPr>
              <a:t>A scarcity </a:t>
            </a:r>
            <a:r>
              <a:rPr lang="en-US" dirty="0">
                <a:latin typeface="Times New Roman" panose="02020603050405020304" pitchFamily="18" charset="0"/>
                <a:cs typeface="Times New Roman" panose="02020603050405020304" pitchFamily="18" charset="0"/>
              </a:rPr>
              <a:t>of reasonably priced medical </a:t>
            </a:r>
            <a:r>
              <a:rPr lang="en-US" dirty="0" smtClean="0">
                <a:latin typeface="Times New Roman" panose="02020603050405020304" pitchFamily="18" charset="0"/>
                <a:cs typeface="Times New Roman" panose="02020603050405020304" pitchFamily="18" charset="0"/>
              </a:rPr>
              <a:t>care is one of the major health care </a:t>
            </a:r>
            <a:r>
              <a:rPr lang="en-US" dirty="0" smtClean="0">
                <a:solidFill>
                  <a:schemeClr val="tx1"/>
                </a:solidFill>
                <a:latin typeface="Times New Roman" panose="02020603050405020304" pitchFamily="18" charset="0"/>
                <a:cs typeface="Times New Roman" panose="02020603050405020304" pitchFamily="18" charset="0"/>
              </a:rPr>
              <a:t>barrier related </a:t>
            </a:r>
            <a:r>
              <a:rPr lang="en-US" dirty="0">
                <a:solidFill>
                  <a:schemeClr val="tx1"/>
                </a:solidFill>
                <a:latin typeface="Times New Roman" panose="02020603050405020304" pitchFamily="18" charset="0"/>
                <a:cs typeface="Times New Roman" panose="02020603050405020304" pitchFamily="18" charset="0"/>
              </a:rPr>
              <a:t>to </a:t>
            </a:r>
            <a:r>
              <a:rPr lang="en-US" dirty="0" smtClean="0">
                <a:solidFill>
                  <a:schemeClr val="tx1"/>
                </a:solidFill>
                <a:latin typeface="Times New Roman" panose="02020603050405020304" pitchFamily="18" charset="0"/>
                <a:cs typeface="Times New Roman" panose="02020603050405020304" pitchFamily="18" charset="0"/>
              </a:rPr>
              <a:t>access ,cost </a:t>
            </a:r>
            <a:r>
              <a:rPr lang="en-US" dirty="0">
                <a:solidFill>
                  <a:schemeClr val="tx1"/>
                </a:solidFill>
                <a:latin typeface="Times New Roman" panose="02020603050405020304" pitchFamily="18" charset="0"/>
                <a:cs typeface="Times New Roman" panose="02020603050405020304" pitchFamily="18" charset="0"/>
              </a:rPr>
              <a:t>or a </a:t>
            </a:r>
            <a:r>
              <a:rPr lang="en-US" dirty="0" smtClean="0">
                <a:solidFill>
                  <a:schemeClr val="tx1"/>
                </a:solidFill>
                <a:latin typeface="Times New Roman" panose="02020603050405020304" pitchFamily="18" charset="0"/>
                <a:cs typeface="Times New Roman" panose="02020603050405020304" pitchFamily="18" charset="0"/>
              </a:rPr>
              <a:t>quality care issue </a:t>
            </a:r>
            <a:r>
              <a:rPr lang="en-US" dirty="0">
                <a:solidFill>
                  <a:schemeClr val="tx1"/>
                </a:solidFill>
                <a:latin typeface="Times New Roman" panose="02020603050405020304" pitchFamily="18" charset="0"/>
                <a:cs typeface="Times New Roman" panose="02020603050405020304" pitchFamily="18" charset="0"/>
              </a:rPr>
              <a:t>at a </a:t>
            </a:r>
            <a:r>
              <a:rPr lang="en-US" dirty="0" smtClean="0">
                <a:solidFill>
                  <a:schemeClr val="tx1"/>
                </a:solidFill>
                <a:latin typeface="Times New Roman" panose="02020603050405020304" pitchFamily="18" charset="0"/>
                <a:cs typeface="Times New Roman" panose="02020603050405020304" pitchFamily="18" charset="0"/>
              </a:rPr>
              <a:t>large hospital (Pooja &amp; Jain, 2020).</a:t>
            </a:r>
          </a:p>
          <a:p>
            <a:pPr>
              <a:lnSpc>
                <a:spcPct val="150000"/>
              </a:lnSpc>
            </a:pPr>
            <a:r>
              <a:rPr lang="en-US" dirty="0">
                <a:latin typeface="Times New Roman" panose="02020603050405020304" pitchFamily="18" charset="0"/>
                <a:cs typeface="Times New Roman" panose="02020603050405020304" pitchFamily="18" charset="0"/>
              </a:rPr>
              <a:t>The most severe medical problem that most Individuals encounter is cost</a:t>
            </a:r>
            <a:r>
              <a:rPr lang="en-US" dirty="0" smtClean="0">
                <a:latin typeface="Times New Roman" panose="02020603050405020304" pitchFamily="18" charset="0"/>
                <a:cs typeface="Times New Roman" panose="02020603050405020304" pitchFamily="18" charset="0"/>
              </a:rPr>
              <a:t>.</a:t>
            </a:r>
          </a:p>
          <a:p>
            <a:pPr>
              <a:lnSpc>
                <a:spcPct val="150000"/>
              </a:lnSpc>
            </a:pPr>
            <a:r>
              <a:rPr lang="en-US" dirty="0">
                <a:latin typeface="Times New Roman" panose="02020603050405020304" pitchFamily="18" charset="0"/>
                <a:cs typeface="Times New Roman" panose="02020603050405020304" pitchFamily="18" charset="0"/>
              </a:rPr>
              <a:t>While the Accessible Care Act  has rendered health coverage more affordable for the uninsured, many People still find rates and expense excessively exorbitant.</a:t>
            </a:r>
          </a:p>
          <a:p>
            <a:pPr>
              <a:lnSpc>
                <a:spcPct val="150000"/>
              </a:lnSpc>
            </a:pPr>
            <a:r>
              <a:rPr lang="en-US" dirty="0">
                <a:latin typeface="Times New Roman" panose="02020603050405020304" pitchFamily="18" charset="0"/>
                <a:cs typeface="Times New Roman" panose="02020603050405020304" pitchFamily="18" charset="0"/>
              </a:rPr>
              <a:t>And for the majority of The population who get treatment through such an independent contractor plan, expense has been increasing.</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528080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1561</TotalTime>
  <Words>2592</Words>
  <Application>Microsoft Office PowerPoint</Application>
  <PresentationFormat>Widescreen</PresentationFormat>
  <Paragraphs>135</Paragraphs>
  <Slides>18</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Times New Roman</vt:lpstr>
      <vt:lpstr>Trebuchet MS</vt:lpstr>
      <vt:lpstr>Wingdings 3</vt:lpstr>
      <vt:lpstr>Facet</vt:lpstr>
      <vt:lpstr>PowerPoint Presentation</vt:lpstr>
      <vt:lpstr>Introduction</vt:lpstr>
      <vt:lpstr>Solution of Health Care Barriers</vt:lpstr>
      <vt:lpstr>Continuation</vt:lpstr>
      <vt:lpstr>                         Continuation</vt:lpstr>
      <vt:lpstr>Continuation</vt:lpstr>
      <vt:lpstr>PowerPoint Presentation</vt:lpstr>
      <vt:lpstr>             Financial Considerations</vt:lpstr>
      <vt:lpstr>Health Care Barrier Related to Access ,Cost or a Quality Care Issue at a Large Hospital</vt:lpstr>
      <vt:lpstr>                Continuation</vt:lpstr>
      <vt:lpstr>A program that can assist solve barrier to access to cost or quality health</vt:lpstr>
      <vt:lpstr>        Ways in which this programs can be improved</vt:lpstr>
      <vt:lpstr>       How the program is organized</vt:lpstr>
      <vt:lpstr>Differences of Medicaid expansion and implement expansion  in a monopolistic, oligopolistic, or free market competition in health care.</vt:lpstr>
      <vt:lpstr>    The average cost per patient treated</vt:lpstr>
      <vt:lpstr>The documented results of Medicaid expansion and implement expansion program</vt:lpstr>
      <vt:lpstr>Difference between the supply and demand curve in economies and health care </vt:lpstr>
      <vt:lpstr>               References</vt:lpstr>
    </vt:vector>
  </TitlesOfParts>
  <Company>The Government of Kenya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 Government of Kenya</dc:creator>
  <cp:lastModifiedBy>muhoni</cp:lastModifiedBy>
  <cp:revision>113</cp:revision>
  <dcterms:created xsi:type="dcterms:W3CDTF">2019-05-27T18:33:59Z</dcterms:created>
  <dcterms:modified xsi:type="dcterms:W3CDTF">2021-08-13T09:37:45Z</dcterms:modified>
</cp:coreProperties>
</file>